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sldIdLst>
    <p:sldId id="272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15A706-69F5-40CF-B56E-88D64A176FEC}" v="5" dt="2024-07-25T12:12:02.3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59" d="100"/>
          <a:sy n="59" d="100"/>
        </p:scale>
        <p:origin x="7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B13BE-3E38-FAE0-5C22-F76D4D8AC6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07E1FA-972F-14C2-D4A3-281B29C7B1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4C8A7-F295-B9BD-87EC-46B019B6A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8426-544B-4C44-AB8A-0DAF7D2AC567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EE31B-EA16-E848-13E4-A29BC2265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83D79-9154-56BB-2378-D9EE0B124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5C62C-27B6-4907-92E8-1385AF0AB4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032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47EFB-B769-DE67-BF4C-32AFF1FAC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6F826E-C35C-E82D-E5E9-7AEA9E1B49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07D86-E095-F611-7322-5C870E032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8426-544B-4C44-AB8A-0DAF7D2AC567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F410D-C0BC-D729-8EF2-E5CF9720F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9DACA-3211-AA38-61F3-37672FA6C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5C62C-27B6-4907-92E8-1385AF0AB4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083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1EAC1B-90FA-ECB6-2055-B5047FAAD9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CE82DA-C940-94DA-37BE-BA97818028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DCAA2-EB89-326E-D1C2-794D0B61F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8426-544B-4C44-AB8A-0DAF7D2AC567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F9CFC-E466-916F-B0B9-AFAB79521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117CB-DA94-8687-389F-6648AD92A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5C62C-27B6-4907-92E8-1385AF0AB4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813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10E49-501F-D55A-6D07-D408A4991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DF325-EAC1-5103-CD3F-CDC4FDDDD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FF7AC-2E84-193D-5B13-B9FDC5D8E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8426-544B-4C44-AB8A-0DAF7D2AC567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43408-5DBB-8C85-151D-C3BE1A76B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5DCAE-80AD-1688-05A6-8DCAF6F17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5C62C-27B6-4907-92E8-1385AF0AB4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62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02208-DEAC-5DC2-C9B2-8667119F2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8122CA-B53E-F971-3F7E-C6E3CFB05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58BC9-0BCA-B442-2CAC-2CA06CFE9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8426-544B-4C44-AB8A-0DAF7D2AC567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A68E6-E90E-6787-6324-2FDB33305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C5657-DF7D-D6B6-F1B0-0BA7B1405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5C62C-27B6-4907-92E8-1385AF0AB4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219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63B74-2AE3-EE82-46E9-C65E5E865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894F6-C543-7AB7-A819-64510B889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258640-A6D8-DE0E-B549-CFA6CD234A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2B2A45-6BEE-A7A9-98B9-FFDD83415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8426-544B-4C44-AB8A-0DAF7D2AC567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944A6A-2333-3412-08D9-CB1988E5A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A4F85A-9FAC-812B-4760-649ACFDAB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5C62C-27B6-4907-92E8-1385AF0AB4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761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58343-CA3D-6589-04FB-AD47E5F5A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3E080-4589-99B0-2461-CECC0EC1BD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DAB000-0E92-48A1-DE40-145429D2E4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12A323-2339-1920-8C69-AB1857084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3715B5-5B9D-3C34-E344-78954442AE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AA0E54-2F79-609F-24CF-3B933DE95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8426-544B-4C44-AB8A-0DAF7D2AC567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9E958-FD85-F466-3C27-884E78FBE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61BCB0-9B07-6873-73CC-C90BD0EA1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5C62C-27B6-4907-92E8-1385AF0AB4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893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59104-77B7-9AB7-D754-2F5CB26C6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3DDA4B-F5B5-9155-8D4A-FC6C56F2E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8426-544B-4C44-AB8A-0DAF7D2AC567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A638F6-3456-32B0-0A7F-8A7A5DFD2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78ADB0-8A85-BD1C-B2EF-A2FB9146A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5C62C-27B6-4907-92E8-1385AF0AB4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735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06E757-CCC8-0B2D-6A43-2598B6A09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8426-544B-4C44-AB8A-0DAF7D2AC567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63FC75-250B-8371-D33A-FE5FDB057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AA58F9-E5ED-EBB3-2177-4CE8896C9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5C62C-27B6-4907-92E8-1385AF0AB4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393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85708-6B30-C548-D565-1183FA3BA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EE74E-E469-C4EF-B818-CC4858841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411832-57D4-541A-440D-114BC9F842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E48D8B-6B40-08E0-E927-458770FE5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8426-544B-4C44-AB8A-0DAF7D2AC567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C8E94-E376-AD60-C6EF-02A65038F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E34C0-2DF0-03D1-8A81-87BA44EA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5C62C-27B6-4907-92E8-1385AF0AB4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2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FBE66-33DE-8965-313E-837844800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827AD4-111E-359F-F7F4-AD5AEBE21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E0EA4F-C4C7-CAE8-4320-BA3DAD47BC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3D81C9-DE40-6E0F-6626-644011217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8426-544B-4C44-AB8A-0DAF7D2AC567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457632-051E-32D9-67AB-470A9F1B1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A560CC-6CFD-FA97-7646-A77656C07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5C62C-27B6-4907-92E8-1385AF0AB4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378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96BBDA-6E9F-FB1D-D8DE-A71DCDF89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1A33A6-4622-274A-BC17-BC776D4B1C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8D29F0-8613-95BC-427C-62DF877628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28426-544B-4C44-AB8A-0DAF7D2AC567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D71C0-FCAB-5EF5-63EE-6EC1B5F6FE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54A8BC-5717-CE8D-4295-DF25DACC9A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5C62C-27B6-4907-92E8-1385AF0AB4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883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F80ECB5-A2DC-F0DA-06BF-788C64202487}"/>
              </a:ext>
            </a:extLst>
          </p:cNvPr>
          <p:cNvSpPr/>
          <p:nvPr/>
        </p:nvSpPr>
        <p:spPr>
          <a:xfrm>
            <a:off x="4712962" y="642649"/>
            <a:ext cx="1435227" cy="45709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Director of Housing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7966E9-6E47-3952-6C66-35B745A76F04}"/>
              </a:ext>
            </a:extLst>
          </p:cNvPr>
          <p:cNvSpPr/>
          <p:nvPr/>
        </p:nvSpPr>
        <p:spPr>
          <a:xfrm>
            <a:off x="492609" y="1856775"/>
            <a:ext cx="1339517" cy="726667"/>
          </a:xfrm>
          <a:prstGeom prst="rect">
            <a:avLst/>
          </a:prstGeom>
          <a:solidFill>
            <a:srgbClr val="FFC000"/>
          </a:solidFill>
          <a:ln>
            <a:solidFill>
              <a:schemeClr val="accent4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Shelter Housing  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45657E8-6B5C-1F5A-B158-1D3403C697CD}"/>
              </a:ext>
            </a:extLst>
          </p:cNvPr>
          <p:cNvSpPr/>
          <p:nvPr/>
        </p:nvSpPr>
        <p:spPr>
          <a:xfrm>
            <a:off x="4735953" y="3592802"/>
            <a:ext cx="1462825" cy="390421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Repairs Customer Services Centre</a:t>
            </a: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5590F54-259E-ABE1-FC1C-A3E8298DB97F}"/>
              </a:ext>
            </a:extLst>
          </p:cNvPr>
          <p:cNvSpPr/>
          <p:nvPr/>
        </p:nvSpPr>
        <p:spPr>
          <a:xfrm>
            <a:off x="4740602" y="2959704"/>
            <a:ext cx="1454471" cy="570468"/>
          </a:xfrm>
          <a:prstGeom prst="rect">
            <a:avLst/>
          </a:prstGeom>
          <a:solidFill>
            <a:srgbClr val="00B050"/>
          </a:solidFill>
          <a:ln>
            <a:solidFill>
              <a:schemeClr val="accent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Complaint and Resolution Team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8733B0-AB44-DDF3-AE91-18B543EE7E16}"/>
              </a:ext>
            </a:extLst>
          </p:cNvPr>
          <p:cNvSpPr/>
          <p:nvPr/>
        </p:nvSpPr>
        <p:spPr>
          <a:xfrm>
            <a:off x="1941413" y="3397807"/>
            <a:ext cx="1377572" cy="466209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Asylum Seekers </a:t>
            </a:r>
            <a:r>
              <a:rPr lang="en-GB" sz="9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Refugee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09567AC-43E3-AEDF-97F3-AFFC7255A6FF}"/>
              </a:ext>
            </a:extLst>
          </p:cNvPr>
          <p:cNvSpPr/>
          <p:nvPr/>
        </p:nvSpPr>
        <p:spPr>
          <a:xfrm>
            <a:off x="1228375" y="1239963"/>
            <a:ext cx="1435226" cy="57046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Assistant Director </a:t>
            </a:r>
            <a:r>
              <a:rPr lang="en-GB" sz="900" b="1" dirty="0">
                <a:solidFill>
                  <a:prstClr val="white"/>
                </a:solidFill>
                <a:latin typeface="Arial"/>
                <a:cs typeface="Arial"/>
              </a:rPr>
              <a:t>Neighbourhoods and Community Services</a:t>
            </a: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 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443C7C0-34FF-656F-B972-FC1DB772F964}"/>
              </a:ext>
            </a:extLst>
          </p:cNvPr>
          <p:cNvSpPr/>
          <p:nvPr/>
        </p:nvSpPr>
        <p:spPr>
          <a:xfrm>
            <a:off x="492609" y="2685421"/>
            <a:ext cx="1347002" cy="620952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Neighbourhoods (North &amp; South) </a:t>
            </a: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C8FDA5D-4EA3-BCB4-A131-847F90ADCF86}"/>
              </a:ext>
            </a:extLst>
          </p:cNvPr>
          <p:cNvSpPr/>
          <p:nvPr/>
        </p:nvSpPr>
        <p:spPr>
          <a:xfrm>
            <a:off x="1945988" y="2685420"/>
            <a:ext cx="1372035" cy="620951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Home Ownership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132FFCB-0606-9DBD-0822-F62A3C1802D3}"/>
              </a:ext>
            </a:extLst>
          </p:cNvPr>
          <p:cNvSpPr/>
          <p:nvPr/>
        </p:nvSpPr>
        <p:spPr>
          <a:xfrm>
            <a:off x="6588004" y="1889679"/>
            <a:ext cx="1393673" cy="52469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Fire &amp; Asbestos Compliance</a:t>
            </a: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905B700-C1F4-7A55-151E-CA60A10B1C1E}"/>
              </a:ext>
            </a:extLst>
          </p:cNvPr>
          <p:cNvSpPr/>
          <p:nvPr/>
        </p:nvSpPr>
        <p:spPr>
          <a:xfrm>
            <a:off x="6561288" y="2479181"/>
            <a:ext cx="1445483" cy="47426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Health &amp; Safety Housing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1A3871E-61B2-0592-FF52-2E53FE95A610}"/>
              </a:ext>
            </a:extLst>
          </p:cNvPr>
          <p:cNvSpPr/>
          <p:nvPr/>
        </p:nvSpPr>
        <p:spPr>
          <a:xfrm>
            <a:off x="6561288" y="3029746"/>
            <a:ext cx="1428712" cy="47426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Capital Delivery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CFC9D5A-9AA7-73BC-AFB6-B057D6F70DD6}"/>
              </a:ext>
            </a:extLst>
          </p:cNvPr>
          <p:cNvSpPr/>
          <p:nvPr/>
        </p:nvSpPr>
        <p:spPr>
          <a:xfrm>
            <a:off x="6561288" y="3573819"/>
            <a:ext cx="1428712" cy="46620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Mechanical &amp; Engineering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C95805A-FBDE-C970-75E8-1C0C7525165C}"/>
              </a:ext>
            </a:extLst>
          </p:cNvPr>
          <p:cNvSpPr/>
          <p:nvPr/>
        </p:nvSpPr>
        <p:spPr>
          <a:xfrm>
            <a:off x="6561289" y="4113796"/>
            <a:ext cx="1428711" cy="52092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Fire Safety Works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2B34B4B-E5F8-D5EF-E262-EFC83F4C391B}"/>
              </a:ext>
            </a:extLst>
          </p:cNvPr>
          <p:cNvSpPr/>
          <p:nvPr/>
        </p:nvSpPr>
        <p:spPr>
          <a:xfrm>
            <a:off x="8369683" y="1878082"/>
            <a:ext cx="1435223" cy="520918"/>
          </a:xfrm>
          <a:prstGeom prst="rect">
            <a:avLst/>
          </a:prstGeom>
          <a:solidFill>
            <a:srgbClr val="7030A0"/>
          </a:solidFill>
          <a:ln>
            <a:solidFill>
              <a:schemeClr val="accent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Repairs Contract Delivery Contract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F369537-0C59-5375-2833-D4DFA070F591}"/>
              </a:ext>
            </a:extLst>
          </p:cNvPr>
          <p:cNvSpPr/>
          <p:nvPr/>
        </p:nvSpPr>
        <p:spPr>
          <a:xfrm>
            <a:off x="10205392" y="1268704"/>
            <a:ext cx="1427229" cy="51009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Head of Housing Income 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401BDA0-A742-EF8B-465A-FA5A640115A4}"/>
              </a:ext>
            </a:extLst>
          </p:cNvPr>
          <p:cNvSpPr/>
          <p:nvPr/>
        </p:nvSpPr>
        <p:spPr>
          <a:xfrm>
            <a:off x="10203505" y="3218610"/>
            <a:ext cx="1438948" cy="46620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Rent Accounts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AB01941-E641-B11C-A139-623F15AA74BA}"/>
              </a:ext>
            </a:extLst>
          </p:cNvPr>
          <p:cNvSpPr/>
          <p:nvPr/>
        </p:nvSpPr>
        <p:spPr>
          <a:xfrm>
            <a:off x="10205392" y="1914637"/>
            <a:ext cx="1435223" cy="52469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Rent Income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01A33C3-5248-3C5B-3B56-FBD51E75850C}"/>
              </a:ext>
            </a:extLst>
          </p:cNvPr>
          <p:cNvSpPr/>
          <p:nvPr/>
        </p:nvSpPr>
        <p:spPr>
          <a:xfrm>
            <a:off x="10205392" y="2583442"/>
            <a:ext cx="1435223" cy="46620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Head of Finance</a:t>
            </a: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9C4B361A-76BC-F267-0A41-53E0DCD5B4C1}"/>
              </a:ext>
            </a:extLst>
          </p:cNvPr>
          <p:cNvSpPr txBox="1"/>
          <p:nvPr/>
        </p:nvSpPr>
        <p:spPr>
          <a:xfrm>
            <a:off x="10203505" y="3891891"/>
            <a:ext cx="1481297" cy="861774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Rent/service charge billing 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Arrears collection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Leasehold collection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Court action</a:t>
            </a: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3978880B-6CBE-40BB-D893-9DEC8CA816C8}"/>
              </a:ext>
            </a:extLst>
          </p:cNvPr>
          <p:cNvSpPr/>
          <p:nvPr/>
        </p:nvSpPr>
        <p:spPr>
          <a:xfrm>
            <a:off x="6564766" y="1243547"/>
            <a:ext cx="1435223" cy="57576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Assistant Director Resident and Building Safety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61A382D-E9D6-48C7-7631-9248A2897965}"/>
              </a:ext>
            </a:extLst>
          </p:cNvPr>
          <p:cNvSpPr/>
          <p:nvPr/>
        </p:nvSpPr>
        <p:spPr>
          <a:xfrm>
            <a:off x="467577" y="4009891"/>
            <a:ext cx="1372034" cy="830995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H&amp;F Link  &amp; Support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9E3DCB7-C582-5B90-12D4-854A708127C2}"/>
              </a:ext>
            </a:extLst>
          </p:cNvPr>
          <p:cNvSpPr/>
          <p:nvPr/>
        </p:nvSpPr>
        <p:spPr>
          <a:xfrm>
            <a:off x="1908245" y="1876622"/>
            <a:ext cx="1368423" cy="706820"/>
          </a:xfrm>
          <a:prstGeom prst="rect">
            <a:avLst/>
          </a:prstGeom>
          <a:solidFill>
            <a:srgbClr val="FFC000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Estates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BAB5170-E804-DF28-54A0-F892BECAB22F}"/>
              </a:ext>
            </a:extLst>
          </p:cNvPr>
          <p:cNvSpPr/>
          <p:nvPr/>
        </p:nvSpPr>
        <p:spPr>
          <a:xfrm>
            <a:off x="4712961" y="1926344"/>
            <a:ext cx="1474557" cy="423125"/>
          </a:xfrm>
          <a:prstGeom prst="rect">
            <a:avLst/>
          </a:prstGeom>
          <a:solidFill>
            <a:srgbClr val="00B050"/>
          </a:solidFill>
          <a:ln>
            <a:solidFill>
              <a:schemeClr val="accent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Service Improvement and Delivery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0A9BBDB-B04A-C68E-F1CB-92F685BE44D7}"/>
              </a:ext>
            </a:extLst>
          </p:cNvPr>
          <p:cNvSpPr/>
          <p:nvPr/>
        </p:nvSpPr>
        <p:spPr>
          <a:xfrm>
            <a:off x="4711670" y="2451653"/>
            <a:ext cx="1474414" cy="423125"/>
          </a:xfrm>
          <a:prstGeom prst="rect">
            <a:avLst/>
          </a:prstGeom>
          <a:solidFill>
            <a:srgbClr val="00B050"/>
          </a:solidFill>
          <a:ln>
            <a:solidFill>
              <a:schemeClr val="accent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Regulator Readiness of Inspection 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018C5EEF-AFFD-976C-1807-91760520BB31}"/>
              </a:ext>
            </a:extLst>
          </p:cNvPr>
          <p:cNvSpPr/>
          <p:nvPr/>
        </p:nvSpPr>
        <p:spPr>
          <a:xfrm>
            <a:off x="8318787" y="1239503"/>
            <a:ext cx="1435226" cy="579349"/>
          </a:xfrm>
          <a:prstGeom prst="rect">
            <a:avLst/>
          </a:prstGeom>
          <a:solidFill>
            <a:srgbClr val="7030A0"/>
          </a:solidFill>
          <a:ln>
            <a:solidFill>
              <a:schemeClr val="accent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Assistant Director Repairs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484E87A7-7900-D709-C105-470531FB9DF5}"/>
              </a:ext>
            </a:extLst>
          </p:cNvPr>
          <p:cNvSpPr txBox="1"/>
          <p:nvPr/>
        </p:nvSpPr>
        <p:spPr>
          <a:xfrm>
            <a:off x="8403898" y="3094610"/>
            <a:ext cx="1438947" cy="646331"/>
          </a:xfrm>
          <a:prstGeom prst="rect">
            <a:avLst/>
          </a:prstGeom>
          <a:solidFill>
            <a:srgbClr val="7030A0"/>
          </a:solidFill>
          <a:ln w="28575">
            <a:solidFill>
              <a:schemeClr val="accent1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DLO – Sheltered Housing &amp;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White City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010DBA4-9DF0-D525-F134-34C423D9096F}"/>
              </a:ext>
            </a:extLst>
          </p:cNvPr>
          <p:cNvSpPr/>
          <p:nvPr/>
        </p:nvSpPr>
        <p:spPr>
          <a:xfrm>
            <a:off x="8380085" y="2475614"/>
            <a:ext cx="1435223" cy="502001"/>
          </a:xfrm>
          <a:prstGeom prst="rect">
            <a:avLst/>
          </a:prstGeom>
          <a:solidFill>
            <a:srgbClr val="7030A0"/>
          </a:solidFill>
          <a:ln>
            <a:solidFill>
              <a:schemeClr val="accent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Operations &amp;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Contract Management</a:t>
            </a:r>
          </a:p>
        </p:txBody>
      </p: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DDF3F252-F27D-7C8F-AFC8-017316430D8C}"/>
              </a:ext>
            </a:extLst>
          </p:cNvPr>
          <p:cNvCxnSpPr>
            <a:cxnSpLocks/>
          </p:cNvCxnSpPr>
          <p:nvPr/>
        </p:nvCxnSpPr>
        <p:spPr>
          <a:xfrm rot="10800000" flipV="1">
            <a:off x="2024465" y="1084140"/>
            <a:ext cx="3015899" cy="140311"/>
          </a:xfrm>
          <a:prstGeom prst="bentConnector3">
            <a:avLst>
              <a:gd name="adj1" fmla="val 99522"/>
            </a:avLst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id="{D236A3FC-DE85-3E2C-DBFE-8BBAEF4CC284}"/>
              </a:ext>
            </a:extLst>
          </p:cNvPr>
          <p:cNvCxnSpPr>
            <a:cxnSpLocks/>
            <a:stCxn id="5" idx="2"/>
            <a:endCxn id="125" idx="0"/>
          </p:cNvCxnSpPr>
          <p:nvPr/>
        </p:nvCxnSpPr>
        <p:spPr>
          <a:xfrm rot="16200000" flipH="1">
            <a:off x="6284577" y="245746"/>
            <a:ext cx="143800" cy="1851802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or: Elbow 59">
            <a:extLst>
              <a:ext uri="{FF2B5EF4-FFF2-40B4-BE49-F238E27FC236}">
                <a16:creationId xmlns:a16="http://schemas.microsoft.com/office/drawing/2014/main" id="{F6D124C0-AECB-A444-9EA1-00970A8FE1C9}"/>
              </a:ext>
            </a:extLst>
          </p:cNvPr>
          <p:cNvCxnSpPr>
            <a:cxnSpLocks/>
            <a:stCxn id="5" idx="2"/>
            <a:endCxn id="107" idx="0"/>
          </p:cNvCxnSpPr>
          <p:nvPr/>
        </p:nvCxnSpPr>
        <p:spPr>
          <a:xfrm rot="16200000" flipH="1">
            <a:off x="7163610" y="-633287"/>
            <a:ext cx="139756" cy="3605824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>
            <a:extLst>
              <a:ext uri="{FF2B5EF4-FFF2-40B4-BE49-F238E27FC236}">
                <a16:creationId xmlns:a16="http://schemas.microsoft.com/office/drawing/2014/main" id="{CDADABC1-8CCF-F551-4F71-524ADA1F1B9B}"/>
              </a:ext>
            </a:extLst>
          </p:cNvPr>
          <p:cNvSpPr/>
          <p:nvPr/>
        </p:nvSpPr>
        <p:spPr>
          <a:xfrm>
            <a:off x="10205392" y="633536"/>
            <a:ext cx="1427229" cy="46620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Strategic Director of Finance</a:t>
            </a: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CDC2B8CB-7111-E94A-4D55-A760352A8124}"/>
              </a:ext>
            </a:extLst>
          </p:cNvPr>
          <p:cNvCxnSpPr>
            <a:cxnSpLocks/>
            <a:stCxn id="68" idx="2"/>
            <a:endCxn id="28" idx="0"/>
          </p:cNvCxnSpPr>
          <p:nvPr/>
        </p:nvCxnSpPr>
        <p:spPr>
          <a:xfrm>
            <a:off x="10919007" y="1099745"/>
            <a:ext cx="0" cy="168959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0FA2D278-DEB3-ED2D-D082-2FDF823FF178}"/>
              </a:ext>
            </a:extLst>
          </p:cNvPr>
          <p:cNvCxnSpPr>
            <a:cxnSpLocks/>
            <a:stCxn id="5" idx="3"/>
            <a:endCxn id="68" idx="1"/>
          </p:cNvCxnSpPr>
          <p:nvPr/>
        </p:nvCxnSpPr>
        <p:spPr>
          <a:xfrm flipV="1">
            <a:off x="6148189" y="866641"/>
            <a:ext cx="4057203" cy="4557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FDEF066F-F1DC-41D2-B7CF-70E9894D49BE}"/>
              </a:ext>
            </a:extLst>
          </p:cNvPr>
          <p:cNvSpPr/>
          <p:nvPr/>
        </p:nvSpPr>
        <p:spPr>
          <a:xfrm>
            <a:off x="8407622" y="3891860"/>
            <a:ext cx="1397282" cy="830996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Contract Management General repairs (leaks, damp, mould, roofs etc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80FCE64-7E43-9E28-EAA7-4DCF597AA101}"/>
              </a:ext>
            </a:extLst>
          </p:cNvPr>
          <p:cNvSpPr/>
          <p:nvPr/>
        </p:nvSpPr>
        <p:spPr>
          <a:xfrm>
            <a:off x="11470640" y="6629399"/>
            <a:ext cx="320141" cy="1724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5B8AB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6D4EF4-43C9-5320-7A8A-F8097A7FCD10}"/>
              </a:ext>
            </a:extLst>
          </p:cNvPr>
          <p:cNvSpPr txBox="1"/>
          <p:nvPr/>
        </p:nvSpPr>
        <p:spPr>
          <a:xfrm>
            <a:off x="106968" y="286287"/>
            <a:ext cx="43443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8AB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Housing Services Structure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2000" b="1" dirty="0">
                <a:solidFill>
                  <a:srgbClr val="5B8AB4"/>
                </a:solidFill>
                <a:latin typeface="Calibri" panose="020F0502020204030204"/>
              </a:rPr>
              <a:t>Work Streams</a:t>
            </a:r>
            <a:r>
              <a:rPr kumimoji="0" lang="en-GB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8AB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1789E06-1755-148E-C754-20DFF47869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2706" y="5633411"/>
            <a:ext cx="2267909" cy="786452"/>
          </a:xfrm>
          <a:prstGeom prst="rect">
            <a:avLst/>
          </a:prstGeom>
        </p:spPr>
      </p:pic>
      <p:sp>
        <p:nvSpPr>
          <p:cNvPr id="88" name="Rectangle 87">
            <a:extLst>
              <a:ext uri="{FF2B5EF4-FFF2-40B4-BE49-F238E27FC236}">
                <a16:creationId xmlns:a16="http://schemas.microsoft.com/office/drawing/2014/main" id="{F6F128DA-9554-277E-9F2B-61240DC80613}"/>
              </a:ext>
            </a:extLst>
          </p:cNvPr>
          <p:cNvSpPr/>
          <p:nvPr/>
        </p:nvSpPr>
        <p:spPr>
          <a:xfrm>
            <a:off x="4712962" y="1254189"/>
            <a:ext cx="1482111" cy="570468"/>
          </a:xfrm>
          <a:prstGeom prst="rect">
            <a:avLst/>
          </a:prstGeom>
          <a:solidFill>
            <a:srgbClr val="00B050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Assistant  Housing  Improvement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 Governance 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977F851-26B4-6009-8480-F44D535D3025}"/>
              </a:ext>
            </a:extLst>
          </p:cNvPr>
          <p:cNvSpPr/>
          <p:nvPr/>
        </p:nvSpPr>
        <p:spPr>
          <a:xfrm>
            <a:off x="454554" y="3408351"/>
            <a:ext cx="1372033" cy="455665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Head Allocations &amp; Lettings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201283E5-6503-67D5-5782-2442BF110360}"/>
              </a:ext>
            </a:extLst>
          </p:cNvPr>
          <p:cNvSpPr txBox="1"/>
          <p:nvPr/>
        </p:nvSpPr>
        <p:spPr>
          <a:xfrm>
            <a:off x="28320" y="5027761"/>
            <a:ext cx="2268093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Housing/tenancy Management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Sheltered Housing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Transfers/Letting (viewing, sign up)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ASB (low level)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Tenancy audits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Caretaking/ grounds maintenance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Garages , Concierge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Leasehold services/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Homebuy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Major Works Consultation &amp; Billing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RTB sales, S/Casing, S/O &amp; Resales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Operational Procurement Contract management –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Ive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Verde, 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BADBA225-4F1F-67A9-2D58-05A61EE63F51}"/>
              </a:ext>
            </a:extLst>
          </p:cNvPr>
          <p:cNvSpPr txBox="1"/>
          <p:nvPr/>
        </p:nvSpPr>
        <p:spPr>
          <a:xfrm>
            <a:off x="2420910" y="5079195"/>
            <a:ext cx="1565364" cy="107721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Rough sleeping/Asylum /Refugee Housing Advice &amp; Homeless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Temporary Accom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Voids Officers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Tenancy Housing register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9A07BCD1-C32C-0A1E-FC10-E04F240541A7}"/>
              </a:ext>
            </a:extLst>
          </p:cNvPr>
          <p:cNvSpPr txBox="1"/>
          <p:nvPr/>
        </p:nvSpPr>
        <p:spPr>
          <a:xfrm>
            <a:off x="4612977" y="5185975"/>
            <a:ext cx="1923215" cy="1615827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IT systems &amp; data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Performance monitoring/ reporting Project delivery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Service Improvement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Customer Ser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vic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 Centre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Business planning &amp; risk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Procedure and policy development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Core Business services (annual reports, BCP’s &amp; satisfaction survey)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30E2856-C42B-B087-8440-739A27DD290D}"/>
              </a:ext>
            </a:extLst>
          </p:cNvPr>
          <p:cNvSpPr/>
          <p:nvPr/>
        </p:nvSpPr>
        <p:spPr>
          <a:xfrm>
            <a:off x="4729292" y="4066433"/>
            <a:ext cx="1456412" cy="629755"/>
          </a:xfrm>
          <a:prstGeom prst="rect">
            <a:avLst/>
          </a:prstGeom>
          <a:solidFill>
            <a:srgbClr val="00B050"/>
          </a:solidFill>
          <a:ln>
            <a:solidFill>
              <a:schemeClr val="accent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Tenant Satisfaction and Resident Engagement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A35F768-72D1-0AAA-379A-6F1E2119B071}"/>
              </a:ext>
            </a:extLst>
          </p:cNvPr>
          <p:cNvCxnSpPr>
            <a:cxnSpLocks/>
          </p:cNvCxnSpPr>
          <p:nvPr/>
        </p:nvCxnSpPr>
        <p:spPr>
          <a:xfrm>
            <a:off x="11071407" y="1252145"/>
            <a:ext cx="0" cy="168959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27FFECD-C57B-5A1C-25F9-EC08E32FE868}"/>
              </a:ext>
            </a:extLst>
          </p:cNvPr>
          <p:cNvCxnSpPr>
            <a:cxnSpLocks/>
          </p:cNvCxnSpPr>
          <p:nvPr/>
        </p:nvCxnSpPr>
        <p:spPr>
          <a:xfrm>
            <a:off x="11223807" y="1404545"/>
            <a:ext cx="0" cy="168959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D997D0E6-082D-FA72-D500-BEBE3360369B}"/>
              </a:ext>
            </a:extLst>
          </p:cNvPr>
          <p:cNvSpPr/>
          <p:nvPr/>
        </p:nvSpPr>
        <p:spPr>
          <a:xfrm>
            <a:off x="1955606" y="4040028"/>
            <a:ext cx="1372034" cy="830995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</a:t>
            </a:r>
            <a:r>
              <a:rPr lang="en-GB" sz="9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omelessness</a:t>
            </a:r>
            <a:r>
              <a:rPr lang="en-GB" sz="9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Assessment and Prevention</a:t>
            </a: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8932473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F5A192A34BC649A0F164BBBDBB795F" ma:contentTypeVersion="23" ma:contentTypeDescription="Create a new document." ma:contentTypeScope="" ma:versionID="5ac517d0283684384cf367fcdcf5fc48">
  <xsd:schema xmlns:xsd="http://www.w3.org/2001/XMLSchema" xmlns:xs="http://www.w3.org/2001/XMLSchema" xmlns:p="http://schemas.microsoft.com/office/2006/metadata/properties" xmlns:ns2="fb175359-7011-456e-ac2e-5e2fcdd1524b" xmlns:ns3="dad8a1f1-c099-4510-badf-34ec2f91645f" targetNamespace="http://schemas.microsoft.com/office/2006/metadata/properties" ma:root="true" ma:fieldsID="6a2d5b237a6e17c5d4765fea49cc7f51" ns2:_="" ns3:_="">
    <xsd:import namespace="fb175359-7011-456e-ac2e-5e2fcdd1524b"/>
    <xsd:import namespace="dad8a1f1-c099-4510-badf-34ec2f91645f"/>
    <xsd:element name="properties">
      <xsd:complexType>
        <xsd:sequence>
          <xsd:element name="documentManagement">
            <xsd:complexType>
              <xsd:all>
                <xsd:element ref="ns2:MigrationWizId" minOccurs="0"/>
                <xsd:element ref="ns2:MigrationWizIdPermissions" minOccurs="0"/>
                <xsd:element ref="ns2:MigrationWizIdPermissionLevels" minOccurs="0"/>
                <xsd:element ref="ns2:MigrationWizIdDocumentLibraryPermissions" minOccurs="0"/>
                <xsd:element ref="ns2:MigrationWizIdSecurityGroups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175359-7011-456e-ac2e-5e2fcdd1524b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0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1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2" nillable="true" ma:displayName="MigrationWizIdSecurityGroups" ma:internalName="MigrationWizIdSecurityGroups">
      <xsd:simpleType>
        <xsd:restriction base="dms:Text"/>
      </xsd:simple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4" nillable="true" ma:displayName="Location" ma:internalName="MediaServiceLocation" ma:readOnly="true">
      <xsd:simpleType>
        <xsd:restriction base="dms:Text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0376ea95-a9c8-4d11-9c16-52870ce25cc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d8a1f1-c099-4510-badf-34ec2f91645f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8" nillable="true" ma:displayName="Taxonomy Catch All Column" ma:hidden="true" ma:list="{77e80623-b669-480b-a93d-4f6e71cd34a8}" ma:internalName="TaxCatchAll" ma:showField="CatchAllData" ma:web="dad8a1f1-c099-4510-badf-34ec2f9164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CEFD474-9655-4E27-B413-31C09EEFB6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175359-7011-456e-ac2e-5e2fcdd1524b"/>
    <ds:schemaRef ds:uri="dad8a1f1-c099-4510-badf-34ec2f9164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33712E3-0147-4FAE-A462-4232A8514FB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261</Words>
  <Application>Microsoft Office PowerPoint</Application>
  <PresentationFormat>Widescreen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London Borough of Hammersmith and Fulham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Shwe Richard: H&amp;F</dc:creator>
  <cp:lastModifiedBy>Lamont Mary: H&amp;F</cp:lastModifiedBy>
  <cp:revision>2</cp:revision>
  <dcterms:created xsi:type="dcterms:W3CDTF">2024-07-25T11:54:18Z</dcterms:created>
  <dcterms:modified xsi:type="dcterms:W3CDTF">2024-07-29T07:43:09Z</dcterms:modified>
</cp:coreProperties>
</file>