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"/>
  </p:notesMasterIdLst>
  <p:sldIdLst>
    <p:sldId id="414" r:id="rId3"/>
    <p:sldId id="415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AAA5A-87D6-4D19-B3BA-1AAA15E0E6FA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2896D-6B57-474A-B606-C60B412BA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735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18FED-32D3-496F-9656-44582AAF84D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7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51B3D-58D3-4A4A-D0BA-FABE38C9F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5CCFE-CF60-CBF5-E51D-9F72A1950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BA5F9-B72E-4D43-0DE0-7A5381BBA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8A5E3-06C6-021D-4986-B8E812F2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2497A-4441-2587-B3C6-F54D3686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31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03815-2F5E-116B-D4DB-F2702DA04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ED3F2-1556-D7CA-D2BE-62A1D15B8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B6BA6-B306-C15B-ED9D-99EFADCB3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03405-73DC-B5A3-6008-0A1AFEFA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5E7ED-F276-69CD-6E5E-1B92DAA05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48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36371-4CB0-7F2D-7907-AA0FD1C57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8CDE26-3BF3-46F9-D4B8-B822AA3F8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2A6B4-FBA2-B173-16EB-ADCF483B4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53A85-03D3-3EE9-A7CD-1B690F488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D9597-4BDE-391A-777C-91ECE89C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437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lain with lower scree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854" y="6100668"/>
            <a:ext cx="2507039" cy="485235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6221029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33C37-28D2-8FBF-4074-3767D0D32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7E736F-2FE3-B49E-C560-7073335C4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D522F-0A07-6C01-E6A5-D657DBCE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C955F-B505-1054-E539-504A071E7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90561-E197-3DA8-B067-B6EE50E65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97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4F241-7F28-8BBB-E737-BE17F7914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D6B3B-15EB-8F75-8B24-360E348F1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E9806-2B5B-CC56-949C-040AC7B98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2E32B-731F-C367-8F2C-1E944E7C0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4553E-2144-A5C6-7708-E6784CD4B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002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FC9B9-0CD3-8D70-0FE7-F68D0FDA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BCC0A-65D9-3B42-9441-FEC144D5F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2E64A-FEF3-6E6A-2A8F-AACCFE126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6F123-308E-2129-9062-D286C1B4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9E8CA-C18B-E8EC-5FF0-35FDC75F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77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71039-FE5D-9D48-01FD-B04547FDE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CC064-71AA-43C9-65A2-44AF1982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2D1AC-2C75-8123-FDDD-80841908B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D7127-E54B-6548-6630-4C1FE0F5C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D38A5-FF32-FD96-286E-53561794E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FF12F-F1AB-4C62-DD13-FF4878A6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94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07AB7-2996-2C83-EA21-C96ADD957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49E17-A03E-C4EA-9D51-150C577DA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3928F-1C09-BF8D-4BD0-B05106E0CE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446ADA-1C31-FA8D-6C47-09BAC339F5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230DB-05F9-BACB-981F-0D9BE64F4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4C9FE2-E31A-A83B-340E-4A052FEB0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9EA17A-DC18-63A9-F1AC-25664345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BA09A9-4839-3789-4B61-B5F642335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171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EE891-EB32-5BCD-FB1E-2392F851A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D343D-D2C8-4D2B-E59D-515529C50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C8210-787A-2B24-E670-A9DDB04E6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7EB33-EF70-6257-6B5E-EC8F2A7E9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8520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32059D-46E3-BC0D-2CDC-427C6F12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126A25-3659-0298-AC05-0CA25BB3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754D9A-91C4-C753-C6A1-A8416E01F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89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A8CED-3B6B-B2AF-5600-1B40D09ED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345C7-427E-81B5-6168-70F73AA1A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DB519-7195-FCE1-2C8B-8E154854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2C225-A215-E335-3CFD-BBBB88C16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8B5E9-60D9-0925-8441-1DDBCEE5B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960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5F2C-8539-9B1D-F009-7F3B41E77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0A764-717C-FD37-2A80-F45758477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F9CB1-F79A-A5AA-6103-627076AB7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8A59E3-989D-E355-579D-442401647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17B7B-CEE9-8D34-97E1-E4F2D4E7A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E7FF9-290C-E952-301A-698272AB0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135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37EDE-260D-33C3-66A3-088C67568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1553BE-CADC-13A3-6DA3-5BF0838E2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18046-0462-6474-F671-3422B0E71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F53A4-C192-7945-C8C6-EDC2CB72E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797AD3-295E-98E9-D680-FA1976726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CBD77-7482-DBA7-1A15-FCC020E35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424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42E02-01DA-683D-01F4-DCF5948D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508D30-87E2-164A-2A96-480C56D7D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B5F5B-2380-0237-5777-FDDF9DB84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1DAD4-35CA-9913-156A-755DFD01B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F8AE1-D0BE-A1AA-EEDC-3A985A52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A92D4C-13B1-E283-B6C7-1D7D9154EB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AB67B-A37E-C3C8-A554-8F8D7F8DA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AF727-44C3-2987-2667-DAED9084A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C88BC-5748-74F1-4BEB-87674018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C0872-00A7-C5F1-B0BA-6A299DF02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4522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lain with lower scree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854" y="6100668"/>
            <a:ext cx="2507039" cy="485235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218323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077BF-65A4-1156-8ED7-11DFB7376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7B021-7CD7-E9EB-604A-6DF76E615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2F1A6-5E32-64D9-4DC7-02A3E644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07A51-E42B-D164-4534-4D74A4282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B9AE3-3CFA-3178-30CC-199C85A7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88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EE57E-3D1A-7A51-6886-CCB1C1A0E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058BC-6908-9738-32FD-659C914A8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A0814B-73CD-9FF3-0561-ECAE02E3A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ADD1C-C94B-BB75-3B2C-78692D6CF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20BE0-D952-68C0-D6F3-B0E94CE1C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6EB77-8FB6-345B-8EFF-356A0AA17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5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15730-7D7C-282F-9EF1-CDACA3F1B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8879C-4290-E4E5-A2BA-2B9820D7E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70227E-92BB-5E7D-F2F7-7C8A8BE82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BCABF2-2243-DD3F-6E48-4E06254CD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151CAD-1894-7F61-F1CF-BB2211B116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B64413-E157-D3E8-B4F7-DE8D8976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33D800-DA34-F80C-F4C5-47F276E6D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F89DDA-E7E7-DA00-4F5B-F36322D58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41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13727-A96D-41AF-C0B7-7655D05CB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A042C-7460-273D-B1A0-6E0581E3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760603-445C-BBBC-D308-EAF0EA3F5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4BB3ED-D5A0-27E7-326E-0822BC1D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8C7EBB-DC28-958B-BE8F-CE03EBFB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66162D-9E96-F024-C1AB-1500ACFA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095FF-19EE-EBAA-2115-FEA5EBFB6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465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E4698-DABF-C354-BB2E-1DD29DFE6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E7943-07BF-4DFF-F29F-79B5B011F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5515E-59CC-20F6-23DE-4BA082EB3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5C8C0D-781D-A06B-18AE-577927BF1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F40E9-64DA-4FC9-1FC0-EDA4F7606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069A0-3611-7550-0038-1B34745F4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77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7490B-1E41-D49F-B454-EE45E7042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71577F-71B1-C9F0-8528-CABD7FEE32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47968-01AF-57BD-21D2-2DB85E284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3BBBF0-A47D-1FDC-E61B-B39E55F99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205A6-A22B-662B-2630-FC004A944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8DD73-DEAD-518E-FAFB-D180A9C35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32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32FCC0-CFED-412F-558F-0C34BAE77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D231E-1F9B-A943-2A6E-50A0AD3A8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A70AA-8B54-F0AF-4473-5F79C1456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23F6F-7ABA-433F-A00F-DA2370B31BC6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16DCF-7B94-D051-A441-93068EA951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E4BAD-D7CC-88E7-926C-A1E4944F9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53D82E-EC6E-4CAE-9E33-B59FEE2D4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0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70A09-B1EC-BB7F-8DC1-FEB89D5CF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95072-CF40-F121-3734-DC593F27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8D85F-FBC0-252E-6CEE-20D77E3D32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7C8F3-9115-4D63-A050-C58E17666433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241E0-0EBC-06F7-5F9C-738A2EB98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3F307-5895-0218-DF36-52212E214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E000C-5F5D-4C40-AA5D-141123DBC9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95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"/>
          <p:cNvSpPr/>
          <p:nvPr/>
        </p:nvSpPr>
        <p:spPr>
          <a:xfrm>
            <a:off x="186729" y="161375"/>
            <a:ext cx="11793141" cy="6504484"/>
          </a:xfrm>
          <a:prstGeom prst="rect">
            <a:avLst/>
          </a:prstGeom>
          <a:solidFill>
            <a:srgbClr val="43296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n-GB" sz="5400" b="1" dirty="0"/>
              <a:t>Structure Charts</a:t>
            </a:r>
          </a:p>
          <a:p>
            <a:pPr algn="ctr"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en-GB" sz="5400" dirty="0"/>
          </a:p>
          <a:p>
            <a:pPr algn="ctr"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n-GB" sz="4400" dirty="0"/>
              <a:t>April 2025</a:t>
            </a:r>
          </a:p>
          <a:p>
            <a:pPr algn="ctr"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en-GB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487" y="5211651"/>
            <a:ext cx="1615580" cy="144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52887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81">
            <a:extLst>
              <a:ext uri="{FF2B5EF4-FFF2-40B4-BE49-F238E27FC236}">
                <a16:creationId xmlns:a16="http://schemas.microsoft.com/office/drawing/2014/main" id="{D5A70165-9F0C-8349-5D1C-23B09BFF8F6E}"/>
              </a:ext>
            </a:extLst>
          </p:cNvPr>
          <p:cNvSpPr txBox="1">
            <a:spLocks/>
          </p:cNvSpPr>
          <p:nvPr/>
        </p:nvSpPr>
        <p:spPr>
          <a:xfrm>
            <a:off x="0" y="2"/>
            <a:ext cx="12187250" cy="53195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+mn-lt"/>
              </a:rPr>
              <a:t>Corporate Leadership Team (CLT) Structure Chart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43F993-5999-7B89-028C-75471997A273}"/>
              </a:ext>
            </a:extLst>
          </p:cNvPr>
          <p:cNvSpPr/>
          <p:nvPr/>
        </p:nvSpPr>
        <p:spPr>
          <a:xfrm>
            <a:off x="5392307" y="1078519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Chief Executive 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  <a:cs typeface="Arial" panose="020B0604020202020204" pitchFamily="34" charset="0"/>
              </a:rPr>
              <a:t>Head of Paid Service</a:t>
            </a:r>
          </a:p>
          <a:p>
            <a:pPr algn="ctr"/>
            <a:endParaRPr lang="en-US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Susan Priest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8CDFF8-E6EC-3E7F-D466-B9306A1AD732}"/>
              </a:ext>
            </a:extLst>
          </p:cNvPr>
          <p:cNvSpPr/>
          <p:nvPr/>
        </p:nvSpPr>
        <p:spPr>
          <a:xfrm>
            <a:off x="7578544" y="2763618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Director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Housing &amp; Operations</a:t>
            </a:r>
          </a:p>
          <a:p>
            <a:pPr algn="ctr"/>
            <a:endParaRPr lang="en-US" sz="900" b="1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Andy </a:t>
            </a:r>
            <a:r>
              <a:rPr lang="en-US" sz="900" b="1" i="1" dirty="0" err="1">
                <a:solidFill>
                  <a:schemeClr val="tx1"/>
                </a:solidFill>
                <a:cs typeface="Arial" panose="020B0604020202020204" pitchFamily="34" charset="0"/>
              </a:rPr>
              <a:t>Blaszkowicz</a:t>
            </a:r>
            <a:endParaRPr lang="en-US" sz="9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FB570F-21AD-B2CC-C833-36833E460166}"/>
              </a:ext>
            </a:extLst>
          </p:cNvPr>
          <p:cNvSpPr/>
          <p:nvPr/>
        </p:nvSpPr>
        <p:spPr>
          <a:xfrm>
            <a:off x="5392306" y="2774536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Director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Strategy &amp; Resources (MO)</a:t>
            </a:r>
          </a:p>
          <a:p>
            <a:pPr algn="ctr"/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Ewan Green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BD62610-65CC-6A30-3185-61E3FEC5E464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 rot="5400000">
            <a:off x="4611052" y="1276295"/>
            <a:ext cx="786809" cy="217833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36D04A9C-5F9A-06EE-1EB0-5A04B98036A9}"/>
              </a:ext>
            </a:extLst>
          </p:cNvPr>
          <p:cNvCxnSpPr>
            <a:stCxn id="3" idx="2"/>
            <a:endCxn id="4" idx="0"/>
          </p:cNvCxnSpPr>
          <p:nvPr/>
        </p:nvCxnSpPr>
        <p:spPr>
          <a:xfrm rot="16200000" flipH="1">
            <a:off x="6790964" y="1274720"/>
            <a:ext cx="791558" cy="218623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EF858F3-7DDD-191A-7C7D-05896D5F0D67}"/>
              </a:ext>
            </a:extLst>
          </p:cNvPr>
          <p:cNvSpPr/>
          <p:nvPr/>
        </p:nvSpPr>
        <p:spPr>
          <a:xfrm>
            <a:off x="3213969" y="2758869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Director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Finance (s151)</a:t>
            </a:r>
          </a:p>
          <a:p>
            <a:pPr algn="ctr"/>
            <a:endParaRPr lang="en-US" sz="900" b="1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Alan Mitchell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6DAF2E-1091-53FF-E8FC-036190749A15}"/>
              </a:ext>
            </a:extLst>
          </p:cNvPr>
          <p:cNvCxnSpPr>
            <a:cxnSpLocks/>
          </p:cNvCxnSpPr>
          <p:nvPr/>
        </p:nvCxnSpPr>
        <p:spPr>
          <a:xfrm flipH="1">
            <a:off x="6093623" y="1975145"/>
            <a:ext cx="1" cy="791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87054F00-F5DB-B0E9-E744-F7422AC5BF3E}"/>
              </a:ext>
            </a:extLst>
          </p:cNvPr>
          <p:cNvCxnSpPr>
            <a:cxnSpLocks/>
          </p:cNvCxnSpPr>
          <p:nvPr/>
        </p:nvCxnSpPr>
        <p:spPr>
          <a:xfrm rot="5400000">
            <a:off x="4611052" y="1276296"/>
            <a:ext cx="786809" cy="217833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A555C31-22D2-4DEB-F94C-1855C1D0E74B}"/>
              </a:ext>
            </a:extLst>
          </p:cNvPr>
          <p:cNvCxnSpPr>
            <a:cxnSpLocks/>
          </p:cNvCxnSpPr>
          <p:nvPr/>
        </p:nvCxnSpPr>
        <p:spPr>
          <a:xfrm flipH="1">
            <a:off x="6093623" y="1975146"/>
            <a:ext cx="1" cy="791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5699A25B-9C10-1C96-504B-709CB16DA512}"/>
              </a:ext>
            </a:extLst>
          </p:cNvPr>
          <p:cNvCxnSpPr/>
          <p:nvPr/>
        </p:nvCxnSpPr>
        <p:spPr>
          <a:xfrm rot="16200000" flipH="1">
            <a:off x="6790965" y="1274721"/>
            <a:ext cx="791558" cy="2186237"/>
          </a:xfrm>
          <a:prstGeom prst="bentConnector3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4B710D74-3CF7-C87B-7474-DD5847E919D2}"/>
              </a:ext>
            </a:extLst>
          </p:cNvPr>
          <p:cNvCxnSpPr>
            <a:cxnSpLocks/>
          </p:cNvCxnSpPr>
          <p:nvPr/>
        </p:nvCxnSpPr>
        <p:spPr>
          <a:xfrm rot="5400000">
            <a:off x="4611053" y="1276297"/>
            <a:ext cx="786809" cy="2178338"/>
          </a:xfrm>
          <a:prstGeom prst="bentConnector3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88D6C74-19A6-DAE1-13CF-4F997A3B9327}"/>
              </a:ext>
            </a:extLst>
          </p:cNvPr>
          <p:cNvCxnSpPr>
            <a:cxnSpLocks/>
          </p:cNvCxnSpPr>
          <p:nvPr/>
        </p:nvCxnSpPr>
        <p:spPr>
          <a:xfrm flipH="1">
            <a:off x="6093624" y="1975147"/>
            <a:ext cx="1" cy="791557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791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81">
            <a:extLst>
              <a:ext uri="{FF2B5EF4-FFF2-40B4-BE49-F238E27FC236}">
                <a16:creationId xmlns:a16="http://schemas.microsoft.com/office/drawing/2014/main" id="{BA68AAB7-DBD4-7642-AD2F-F360E05C4EBB}"/>
              </a:ext>
            </a:extLst>
          </p:cNvPr>
          <p:cNvSpPr txBox="1">
            <a:spLocks/>
          </p:cNvSpPr>
          <p:nvPr/>
        </p:nvSpPr>
        <p:spPr>
          <a:xfrm>
            <a:off x="0" y="2"/>
            <a:ext cx="12187250" cy="53195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+mn-lt"/>
              </a:rPr>
              <a:t>Senior Management Team (SMT) Structure Chart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43A291-7CC2-BF2C-0833-C97AC5C1F817}"/>
              </a:ext>
            </a:extLst>
          </p:cNvPr>
          <p:cNvSpPr/>
          <p:nvPr/>
        </p:nvSpPr>
        <p:spPr>
          <a:xfrm>
            <a:off x="5392307" y="1078520"/>
            <a:ext cx="1402636" cy="8935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Chief Executive 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  <a:cs typeface="Arial" panose="020B0604020202020204" pitchFamily="34" charset="0"/>
              </a:rPr>
              <a:t>Head of Paid Service</a:t>
            </a:r>
          </a:p>
          <a:p>
            <a:pPr algn="ctr"/>
            <a:endParaRPr lang="en-US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Susan Priest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313CA4-2EED-C76A-93A3-3FDA5BF094DE}"/>
              </a:ext>
            </a:extLst>
          </p:cNvPr>
          <p:cNvSpPr/>
          <p:nvPr/>
        </p:nvSpPr>
        <p:spPr>
          <a:xfrm>
            <a:off x="10749913" y="4170992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Officer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Corporate Estates &amp; Development</a:t>
            </a: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Samuel Aligbe</a:t>
            </a:r>
            <a:endParaRPr lang="en-US" sz="9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5822F26-7132-10C3-C725-AF47CAC6523B}"/>
              </a:ext>
            </a:extLst>
          </p:cNvPr>
          <p:cNvSpPr/>
          <p:nvPr/>
        </p:nvSpPr>
        <p:spPr>
          <a:xfrm>
            <a:off x="5392307" y="1078519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Chief Executive 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  <a:cs typeface="Arial" panose="020B0604020202020204" pitchFamily="34" charset="0"/>
              </a:rPr>
              <a:t>Head of Paid Service</a:t>
            </a:r>
          </a:p>
          <a:p>
            <a:pPr algn="ctr"/>
            <a:endParaRPr lang="en-US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Susan Priest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5D880ABF-422F-F781-CC4C-3489F83ECDC8}"/>
              </a:ext>
            </a:extLst>
          </p:cNvPr>
          <p:cNvCxnSpPr>
            <a:cxnSpLocks/>
            <a:stCxn id="76" idx="2"/>
            <a:endCxn id="21" idx="0"/>
          </p:cNvCxnSpPr>
          <p:nvPr/>
        </p:nvCxnSpPr>
        <p:spPr>
          <a:xfrm rot="16200000" flipH="1">
            <a:off x="7252454" y="813231"/>
            <a:ext cx="791555" cy="31092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32DD97BD-8252-4253-2C76-73DA55F9871C}"/>
              </a:ext>
            </a:extLst>
          </p:cNvPr>
          <p:cNvSpPr/>
          <p:nvPr/>
        </p:nvSpPr>
        <p:spPr>
          <a:xfrm>
            <a:off x="8501519" y="2763615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Housing &amp; Operations</a:t>
            </a:r>
          </a:p>
          <a:p>
            <a:pPr algn="ctr"/>
            <a:endParaRPr lang="en-US" sz="900" b="1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Andy </a:t>
            </a:r>
            <a:r>
              <a:rPr lang="en-US" sz="900" b="1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Blaszkowicz</a:t>
            </a:r>
            <a:endParaRPr lang="en-US" sz="900" b="1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0ABC323-A78B-E3B8-EAC6-4F17470D633A}"/>
              </a:ext>
            </a:extLst>
          </p:cNvPr>
          <p:cNvSpPr/>
          <p:nvPr/>
        </p:nvSpPr>
        <p:spPr>
          <a:xfrm>
            <a:off x="9425657" y="4170994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Officer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Place &amp; Growth</a:t>
            </a: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Rod Lean</a:t>
            </a:r>
            <a:endParaRPr lang="en-US" sz="9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96532B-7F3C-76AF-0462-C2129378BE4E}"/>
              </a:ext>
            </a:extLst>
          </p:cNvPr>
          <p:cNvSpPr/>
          <p:nvPr/>
        </p:nvSpPr>
        <p:spPr>
          <a:xfrm>
            <a:off x="8101401" y="4170993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Officer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Housing</a:t>
            </a: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Gill Butler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03D5822-2227-B3FD-4FA2-9A41FF6ECCE6}"/>
              </a:ext>
            </a:extLst>
          </p:cNvPr>
          <p:cNvSpPr/>
          <p:nvPr/>
        </p:nvSpPr>
        <p:spPr>
          <a:xfrm>
            <a:off x="6777145" y="4170992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Officer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 &amp; Community Services</a:t>
            </a: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Andrew Rush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DD895DC-AB8C-DFC9-C519-B6811BE0758F}"/>
              </a:ext>
            </a:extLst>
          </p:cNvPr>
          <p:cNvSpPr/>
          <p:nvPr/>
        </p:nvSpPr>
        <p:spPr>
          <a:xfrm>
            <a:off x="3794367" y="2763615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Strategy &amp; Resources (MO)</a:t>
            </a:r>
          </a:p>
          <a:p>
            <a:pPr algn="ctr"/>
            <a:endParaRPr lang="en-US" sz="900" b="1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Ewan Green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87D2134-A852-A36B-9DC1-B4DF6C6572F7}"/>
              </a:ext>
            </a:extLst>
          </p:cNvPr>
          <p:cNvSpPr/>
          <p:nvPr/>
        </p:nvSpPr>
        <p:spPr>
          <a:xfrm>
            <a:off x="5341651" y="4170992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Officer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Planning &amp; Building Control</a:t>
            </a: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Llywelyn Lloyd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4F68F3A-ED8F-D711-69D7-6344DC698215}"/>
              </a:ext>
            </a:extLst>
          </p:cNvPr>
          <p:cNvSpPr/>
          <p:nvPr/>
        </p:nvSpPr>
        <p:spPr>
          <a:xfrm>
            <a:off x="4017187" y="4170992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Officer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 &amp; Customer Services</a:t>
            </a:r>
          </a:p>
          <a:p>
            <a:pPr algn="ctr"/>
            <a:r>
              <a:rPr lang="en-US" sz="9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Andrina Smith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B38E74F-69B6-8DE7-4CE8-69D4139C655A}"/>
              </a:ext>
            </a:extLst>
          </p:cNvPr>
          <p:cNvSpPr/>
          <p:nvPr/>
        </p:nvSpPr>
        <p:spPr>
          <a:xfrm>
            <a:off x="1824586" y="4182953"/>
            <a:ext cx="956997" cy="67367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ln w="0"/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Officer</a:t>
            </a:r>
          </a:p>
          <a:p>
            <a:pPr algn="ctr"/>
            <a:r>
              <a:rPr lang="en-US" sz="900" dirty="0">
                <a:ln w="0"/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Financial Services</a:t>
            </a:r>
          </a:p>
          <a:p>
            <a:pPr algn="ctr"/>
            <a:r>
              <a:rPr lang="en-US" sz="900" b="1" i="1" dirty="0">
                <a:ln w="0"/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Vacant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90979D33-B9BA-5BB0-7DAB-049C413DA617}"/>
              </a:ext>
            </a:extLst>
          </p:cNvPr>
          <p:cNvCxnSpPr>
            <a:stCxn id="76" idx="2"/>
            <a:endCxn id="48" idx="0"/>
          </p:cNvCxnSpPr>
          <p:nvPr/>
        </p:nvCxnSpPr>
        <p:spPr>
          <a:xfrm rot="5400000">
            <a:off x="4898878" y="1568867"/>
            <a:ext cx="791555" cy="159794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93348776-3509-5630-B14D-85C1228F6152}"/>
              </a:ext>
            </a:extLst>
          </p:cNvPr>
          <p:cNvCxnSpPr>
            <a:stCxn id="21" idx="2"/>
            <a:endCxn id="24" idx="0"/>
          </p:cNvCxnSpPr>
          <p:nvPr/>
        </p:nvCxnSpPr>
        <p:spPr>
          <a:xfrm rot="16200000" flipH="1">
            <a:off x="9958706" y="2901286"/>
            <a:ext cx="513836" cy="20255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337616E7-A752-4671-E749-A223FBA856EC}"/>
              </a:ext>
            </a:extLst>
          </p:cNvPr>
          <p:cNvCxnSpPr>
            <a:stCxn id="21" idx="2"/>
            <a:endCxn id="29" idx="0"/>
          </p:cNvCxnSpPr>
          <p:nvPr/>
        </p:nvCxnSpPr>
        <p:spPr>
          <a:xfrm rot="16200000" flipH="1">
            <a:off x="9296577" y="3563415"/>
            <a:ext cx="513838" cy="70131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E2718902-6784-DB98-08AF-1CF052618901}"/>
              </a:ext>
            </a:extLst>
          </p:cNvPr>
          <p:cNvCxnSpPr>
            <a:stCxn id="21" idx="2"/>
            <a:endCxn id="31" idx="0"/>
          </p:cNvCxnSpPr>
          <p:nvPr/>
        </p:nvCxnSpPr>
        <p:spPr>
          <a:xfrm rot="5400000">
            <a:off x="8634451" y="3602606"/>
            <a:ext cx="513837" cy="62293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F1EB1EC0-9FAE-59D1-FC0E-129D322306B0}"/>
              </a:ext>
            </a:extLst>
          </p:cNvPr>
          <p:cNvCxnSpPr>
            <a:stCxn id="21" idx="2"/>
            <a:endCxn id="39" idx="0"/>
          </p:cNvCxnSpPr>
          <p:nvPr/>
        </p:nvCxnSpPr>
        <p:spPr>
          <a:xfrm rot="5400000">
            <a:off x="7972323" y="2940478"/>
            <a:ext cx="513836" cy="194719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or: Elbow 82">
            <a:extLst>
              <a:ext uri="{FF2B5EF4-FFF2-40B4-BE49-F238E27FC236}">
                <a16:creationId xmlns:a16="http://schemas.microsoft.com/office/drawing/2014/main" id="{2B0754CD-CDDE-63E0-F731-CCA271217B1E}"/>
              </a:ext>
            </a:extLst>
          </p:cNvPr>
          <p:cNvCxnSpPr>
            <a:stCxn id="48" idx="2"/>
            <a:endCxn id="49" idx="0"/>
          </p:cNvCxnSpPr>
          <p:nvPr/>
        </p:nvCxnSpPr>
        <p:spPr>
          <a:xfrm rot="16200000" flipH="1">
            <a:off x="4900999" y="3251841"/>
            <a:ext cx="513836" cy="132446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BEFF1E3-C897-51B2-CA07-1DABB4FF00A4}"/>
              </a:ext>
            </a:extLst>
          </p:cNvPr>
          <p:cNvCxnSpPr>
            <a:stCxn id="48" idx="2"/>
            <a:endCxn id="50" idx="0"/>
          </p:cNvCxnSpPr>
          <p:nvPr/>
        </p:nvCxnSpPr>
        <p:spPr>
          <a:xfrm>
            <a:off x="4495685" y="3657156"/>
            <a:ext cx="1" cy="513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057C9160-8C31-6578-08F8-A16BA3789874}"/>
              </a:ext>
            </a:extLst>
          </p:cNvPr>
          <p:cNvCxnSpPr>
            <a:cxnSpLocks/>
            <a:endCxn id="52" idx="0"/>
          </p:cNvCxnSpPr>
          <p:nvPr/>
        </p:nvCxnSpPr>
        <p:spPr>
          <a:xfrm>
            <a:off x="2303085" y="3645193"/>
            <a:ext cx="0" cy="537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72651A59-88CC-F270-176C-B8DAF9A31134}"/>
              </a:ext>
            </a:extLst>
          </p:cNvPr>
          <p:cNvCxnSpPr>
            <a:cxnSpLocks/>
            <a:stCxn id="76" idx="2"/>
          </p:cNvCxnSpPr>
          <p:nvPr/>
        </p:nvCxnSpPr>
        <p:spPr>
          <a:xfrm rot="5400000">
            <a:off x="3527989" y="174056"/>
            <a:ext cx="767632" cy="436364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5C0A657-4A1E-BF76-42ED-17558C1547D0}"/>
              </a:ext>
            </a:extLst>
          </p:cNvPr>
          <p:cNvSpPr/>
          <p:nvPr/>
        </p:nvSpPr>
        <p:spPr>
          <a:xfrm>
            <a:off x="1601766" y="2763614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Director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Finance (s151)</a:t>
            </a:r>
          </a:p>
          <a:p>
            <a:pPr algn="ctr"/>
            <a:endParaRPr lang="en-US" sz="900" b="1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Alan Mitchell</a:t>
            </a:r>
          </a:p>
          <a:p>
            <a:pPr algn="ctr"/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209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81">
            <a:extLst>
              <a:ext uri="{FF2B5EF4-FFF2-40B4-BE49-F238E27FC236}">
                <a16:creationId xmlns:a16="http://schemas.microsoft.com/office/drawing/2014/main" id="{83EF5A77-9DB6-8B0C-B77E-D2DA5446CC7A}"/>
              </a:ext>
            </a:extLst>
          </p:cNvPr>
          <p:cNvSpPr txBox="1">
            <a:spLocks/>
          </p:cNvSpPr>
          <p:nvPr/>
        </p:nvSpPr>
        <p:spPr>
          <a:xfrm>
            <a:off x="0" y="2"/>
            <a:ext cx="12187250" cy="53195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Senior Management Team – Functional Areas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401D8A-4F95-EB68-822C-4143779A5937}"/>
              </a:ext>
            </a:extLst>
          </p:cNvPr>
          <p:cNvSpPr/>
          <p:nvPr/>
        </p:nvSpPr>
        <p:spPr>
          <a:xfrm>
            <a:off x="459412" y="2764561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Financial Services</a:t>
            </a:r>
            <a:endParaRPr kumimoji="0" lang="en-US" sz="9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i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Vacant</a:t>
            </a:r>
            <a:endParaRPr kumimoji="0" lang="en-US" sz="9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E93B1B-20B7-D522-EFC4-C2EBF5AFBC85}"/>
              </a:ext>
            </a:extLst>
          </p:cNvPr>
          <p:cNvSpPr/>
          <p:nvPr/>
        </p:nvSpPr>
        <p:spPr>
          <a:xfrm>
            <a:off x="3481317" y="2756163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People &amp; Customer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Andrina Smith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2C8720-42DF-79A8-7A3F-FF849B124EDB}"/>
              </a:ext>
            </a:extLst>
          </p:cNvPr>
          <p:cNvSpPr/>
          <p:nvPr/>
        </p:nvSpPr>
        <p:spPr>
          <a:xfrm>
            <a:off x="4762603" y="2755328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Planning &amp; Building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Llywelyn Lloyd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7568B6-9D0F-F086-0F69-7C6C355C44A1}"/>
              </a:ext>
            </a:extLst>
          </p:cNvPr>
          <p:cNvSpPr/>
          <p:nvPr/>
        </p:nvSpPr>
        <p:spPr>
          <a:xfrm>
            <a:off x="10000563" y="2734670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Corporate Estates &amp; Development</a:t>
            </a:r>
            <a:endParaRPr kumimoji="0" lang="en-US" sz="9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Samuel Aligbe</a:t>
            </a: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CC95A9-25B6-AB9B-D101-96F52166BD86}"/>
              </a:ext>
            </a:extLst>
          </p:cNvPr>
          <p:cNvSpPr/>
          <p:nvPr/>
        </p:nvSpPr>
        <p:spPr>
          <a:xfrm>
            <a:off x="6126422" y="2750678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Reg &amp; Community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Andrew Rush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25AFB-3EBD-D218-E02B-69060B92679F}"/>
              </a:ext>
            </a:extLst>
          </p:cNvPr>
          <p:cNvSpPr/>
          <p:nvPr/>
        </p:nvSpPr>
        <p:spPr>
          <a:xfrm>
            <a:off x="5392307" y="625918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Executive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Head of Paid Service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Susan Priest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DC93FB-C26C-C07F-67E5-E2AE24E95952}"/>
              </a:ext>
            </a:extLst>
          </p:cNvPr>
          <p:cNvSpPr/>
          <p:nvPr/>
        </p:nvSpPr>
        <p:spPr>
          <a:xfrm>
            <a:off x="7799033" y="1613421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Housing &amp; Operations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Andy </a:t>
            </a:r>
            <a:r>
              <a:rPr kumimoji="0" lang="en-US" sz="9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Blaszkowicz</a:t>
            </a:r>
            <a:endParaRPr kumimoji="0" lang="en-US" sz="9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AFAC8B-5AFE-98AF-07E8-1195F5850CDE}"/>
              </a:ext>
            </a:extLst>
          </p:cNvPr>
          <p:cNvSpPr/>
          <p:nvPr/>
        </p:nvSpPr>
        <p:spPr>
          <a:xfrm>
            <a:off x="3268587" y="1629216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Strategy &amp; Resources (MO)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Ewan Green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24C74CC-DEA1-571C-DD24-13055601DD3C}"/>
              </a:ext>
            </a:extLst>
          </p:cNvPr>
          <p:cNvSpPr/>
          <p:nvPr/>
        </p:nvSpPr>
        <p:spPr>
          <a:xfrm>
            <a:off x="8683407" y="2744247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Place &amp; Growth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Rod Lean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D2B2135-12AE-88C8-DF47-0E6DBAFC5C4F}"/>
              </a:ext>
            </a:extLst>
          </p:cNvPr>
          <p:cNvSpPr/>
          <p:nvPr/>
        </p:nvSpPr>
        <p:spPr>
          <a:xfrm>
            <a:off x="7381583" y="2744247"/>
            <a:ext cx="956997" cy="67367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Chief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Housing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Gill Butler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E491F54-3704-A21A-652C-09B8D22BAD34}"/>
              </a:ext>
            </a:extLst>
          </p:cNvPr>
          <p:cNvSpPr/>
          <p:nvPr/>
        </p:nvSpPr>
        <p:spPr>
          <a:xfrm>
            <a:off x="513690" y="3622276"/>
            <a:ext cx="848439" cy="499364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Finance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AC8EB75-A1F4-E0FC-96A2-3273CC661EF8}"/>
              </a:ext>
            </a:extLst>
          </p:cNvPr>
          <p:cNvSpPr/>
          <p:nvPr/>
        </p:nvSpPr>
        <p:spPr>
          <a:xfrm>
            <a:off x="513690" y="4215016"/>
            <a:ext cx="848439" cy="458562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Corporate Debt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089FBB8-68DD-9DFD-11CD-30868AFC5F27}"/>
              </a:ext>
            </a:extLst>
          </p:cNvPr>
          <p:cNvSpPr/>
          <p:nvPr/>
        </p:nvSpPr>
        <p:spPr>
          <a:xfrm>
            <a:off x="513690" y="4766954"/>
            <a:ext cx="848439" cy="499364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Council Tax, Welfare &amp; Benefits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FCA3E18-F37A-FA89-BA97-406476DE579B}"/>
              </a:ext>
            </a:extLst>
          </p:cNvPr>
          <p:cNvSpPr/>
          <p:nvPr/>
        </p:nvSpPr>
        <p:spPr>
          <a:xfrm>
            <a:off x="3535390" y="5832564"/>
            <a:ext cx="835246" cy="4828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Digital &amp; ICT Services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3E2ABED-1A05-55C3-0EEF-292996E025AC}"/>
              </a:ext>
            </a:extLst>
          </p:cNvPr>
          <p:cNvSpPr/>
          <p:nvPr/>
        </p:nvSpPr>
        <p:spPr>
          <a:xfrm>
            <a:off x="518290" y="5359694"/>
            <a:ext cx="843839" cy="498864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Corporate Contracts &amp; Procurement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77A8A3B-B887-7DA0-E6CF-21F4CB851B1C}"/>
              </a:ext>
            </a:extLst>
          </p:cNvPr>
          <p:cNvSpPr/>
          <p:nvPr/>
        </p:nvSpPr>
        <p:spPr>
          <a:xfrm>
            <a:off x="2598295" y="3621816"/>
            <a:ext cx="843839" cy="498864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Legal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3B67380-A792-6EC9-A60A-931346576B90}"/>
              </a:ext>
            </a:extLst>
          </p:cNvPr>
          <p:cNvSpPr/>
          <p:nvPr/>
        </p:nvSpPr>
        <p:spPr>
          <a:xfrm>
            <a:off x="3515644" y="6381564"/>
            <a:ext cx="854491" cy="458562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Democratic Services &amp; Elections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EF40144-3F92-51F8-9280-8D2718B551A2}"/>
              </a:ext>
            </a:extLst>
          </p:cNvPr>
          <p:cNvSpPr/>
          <p:nvPr/>
        </p:nvSpPr>
        <p:spPr>
          <a:xfrm>
            <a:off x="4816880" y="4757721"/>
            <a:ext cx="852832" cy="4828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Planning Strategy &amp; Policy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1AFB668-2F34-3EDD-3DBF-54C8FD10AC3B}"/>
              </a:ext>
            </a:extLst>
          </p:cNvPr>
          <p:cNvSpPr/>
          <p:nvPr/>
        </p:nvSpPr>
        <p:spPr>
          <a:xfrm>
            <a:off x="3535595" y="3621320"/>
            <a:ext cx="843840" cy="4828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HR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43F9B11-6404-F7A5-0B76-C34277FA86AB}"/>
              </a:ext>
            </a:extLst>
          </p:cNvPr>
          <p:cNvSpPr/>
          <p:nvPr/>
        </p:nvSpPr>
        <p:spPr>
          <a:xfrm>
            <a:off x="3535595" y="4169114"/>
            <a:ext cx="843840" cy="4828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OD &amp; Engagement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593A766-950D-814D-F8AC-89B3B9A4E1B6}"/>
              </a:ext>
            </a:extLst>
          </p:cNvPr>
          <p:cNvSpPr/>
          <p:nvPr/>
        </p:nvSpPr>
        <p:spPr>
          <a:xfrm>
            <a:off x="3524944" y="5252608"/>
            <a:ext cx="854491" cy="499362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Customer Support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BF7A3A-22B4-D855-C60B-0A541D973F51}"/>
              </a:ext>
            </a:extLst>
          </p:cNvPr>
          <p:cNvSpPr/>
          <p:nvPr/>
        </p:nvSpPr>
        <p:spPr>
          <a:xfrm>
            <a:off x="3542660" y="4705478"/>
            <a:ext cx="836775" cy="466536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Communications &amp; Engagement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AFC203D-9263-0DC7-C01A-46E5E2B274B6}"/>
              </a:ext>
            </a:extLst>
          </p:cNvPr>
          <p:cNvSpPr/>
          <p:nvPr/>
        </p:nvSpPr>
        <p:spPr>
          <a:xfrm>
            <a:off x="4816881" y="3621320"/>
            <a:ext cx="848439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Development Management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1697BDD-D503-4EFD-01A0-55A492698B86}"/>
              </a:ext>
            </a:extLst>
          </p:cNvPr>
          <p:cNvSpPr/>
          <p:nvPr/>
        </p:nvSpPr>
        <p:spPr>
          <a:xfrm>
            <a:off x="4816880" y="4205783"/>
            <a:ext cx="848439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Building Control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54461FF-BB09-F192-6785-55197331C303}"/>
              </a:ext>
            </a:extLst>
          </p:cNvPr>
          <p:cNvSpPr/>
          <p:nvPr/>
        </p:nvSpPr>
        <p:spPr>
          <a:xfrm>
            <a:off x="8741500" y="3610243"/>
            <a:ext cx="848439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Regeneration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15B1CEA-FE7E-486B-B16F-E9AC24D968DD}"/>
              </a:ext>
            </a:extLst>
          </p:cNvPr>
          <p:cNvSpPr/>
          <p:nvPr/>
        </p:nvSpPr>
        <p:spPr>
          <a:xfrm>
            <a:off x="8735489" y="4186430"/>
            <a:ext cx="852832" cy="4828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Grounds Maintenance x3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DE9776-E756-731A-2EE1-5F12416CF9A0}"/>
              </a:ext>
            </a:extLst>
          </p:cNvPr>
          <p:cNvSpPr/>
          <p:nvPr/>
        </p:nvSpPr>
        <p:spPr>
          <a:xfrm>
            <a:off x="6180700" y="3602846"/>
            <a:ext cx="848439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Environmental Enforcement &amp; Protection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CC47CFD-D9AB-1731-2C08-5581D69A9508}"/>
              </a:ext>
            </a:extLst>
          </p:cNvPr>
          <p:cNvSpPr/>
          <p:nvPr/>
        </p:nvSpPr>
        <p:spPr>
          <a:xfrm>
            <a:off x="6180700" y="4171643"/>
            <a:ext cx="848439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Environmental Health &amp; Licensing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6768D94-34E5-2D60-4332-E4E1FECF6726}"/>
              </a:ext>
            </a:extLst>
          </p:cNvPr>
          <p:cNvSpPr/>
          <p:nvPr/>
        </p:nvSpPr>
        <p:spPr>
          <a:xfrm>
            <a:off x="6180699" y="4739418"/>
            <a:ext cx="848439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Hythe Pool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4C9E35C-C411-B3EA-C158-DCC041F24B81}"/>
              </a:ext>
            </a:extLst>
          </p:cNvPr>
          <p:cNvSpPr/>
          <p:nvPr/>
        </p:nvSpPr>
        <p:spPr>
          <a:xfrm>
            <a:off x="6189535" y="5293401"/>
            <a:ext cx="839604" cy="4485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Transportation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8C3F207-E453-DB36-0AFA-6D51A3B18875}"/>
              </a:ext>
            </a:extLst>
          </p:cNvPr>
          <p:cNvSpPr/>
          <p:nvPr/>
        </p:nvSpPr>
        <p:spPr>
          <a:xfrm>
            <a:off x="6180700" y="5798377"/>
            <a:ext cx="848438" cy="4828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Communities &amp;  Partnerships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E590448-3D27-418A-D269-0A60239783C9}"/>
              </a:ext>
            </a:extLst>
          </p:cNvPr>
          <p:cNvSpPr/>
          <p:nvPr/>
        </p:nvSpPr>
        <p:spPr>
          <a:xfrm>
            <a:off x="7451371" y="3587042"/>
            <a:ext cx="817420" cy="499364"/>
          </a:xfrm>
          <a:prstGeom prst="rect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Housing Assets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21DD881-4878-FC92-1F82-7C9695F0136D}"/>
              </a:ext>
            </a:extLst>
          </p:cNvPr>
          <p:cNvSpPr/>
          <p:nvPr/>
        </p:nvSpPr>
        <p:spPr>
          <a:xfrm>
            <a:off x="7444046" y="4179783"/>
            <a:ext cx="832069" cy="474533"/>
          </a:xfrm>
          <a:prstGeom prst="rect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Housing Operations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360CA4E-2F5F-C71E-1A0F-8537CDDCE021}"/>
              </a:ext>
            </a:extLst>
          </p:cNvPr>
          <p:cNvSpPr/>
          <p:nvPr/>
        </p:nvSpPr>
        <p:spPr>
          <a:xfrm>
            <a:off x="7438160" y="4739418"/>
            <a:ext cx="843840" cy="448509"/>
          </a:xfrm>
          <a:prstGeom prst="rect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Strategic Housing Services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4DF5D3B-75DA-D6C8-FAB4-9C1BABB58140}"/>
              </a:ext>
            </a:extLst>
          </p:cNvPr>
          <p:cNvSpPr/>
          <p:nvPr/>
        </p:nvSpPr>
        <p:spPr>
          <a:xfrm>
            <a:off x="5699822" y="6337020"/>
            <a:ext cx="853200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Waste Services (delegated to DDC)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8501D9-D486-DB5E-23B7-B30BC2C42A5A}"/>
              </a:ext>
            </a:extLst>
          </p:cNvPr>
          <p:cNvSpPr/>
          <p:nvPr/>
        </p:nvSpPr>
        <p:spPr>
          <a:xfrm>
            <a:off x="10057141" y="3592387"/>
            <a:ext cx="843840" cy="461036"/>
          </a:xfrm>
          <a:prstGeom prst="rect">
            <a:avLst/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Strategic Development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EABB96C-8D6A-2227-7162-664704BBFFCC}"/>
              </a:ext>
            </a:extLst>
          </p:cNvPr>
          <p:cNvSpPr/>
          <p:nvPr/>
        </p:nvSpPr>
        <p:spPr>
          <a:xfrm>
            <a:off x="10054841" y="4168577"/>
            <a:ext cx="852832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Engineering &amp; Buildings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C87D374-4BE9-CA4F-3A1B-CB85F6E8B938}"/>
              </a:ext>
            </a:extLst>
          </p:cNvPr>
          <p:cNvSpPr/>
          <p:nvPr/>
        </p:nvSpPr>
        <p:spPr>
          <a:xfrm>
            <a:off x="10054841" y="4744763"/>
            <a:ext cx="852832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Estates and Assets 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52FB42-BC2B-4A3F-04BB-89CA3D4D19EC}"/>
              </a:ext>
            </a:extLst>
          </p:cNvPr>
          <p:cNvSpPr/>
          <p:nvPr/>
        </p:nvSpPr>
        <p:spPr>
          <a:xfrm>
            <a:off x="234291" y="1629216"/>
            <a:ext cx="1402636" cy="893541"/>
          </a:xfrm>
          <a:prstGeom prst="rect">
            <a:avLst/>
          </a:prstGeom>
          <a:noFill/>
          <a:ln w="28575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tx1"/>
                </a:solidFill>
                <a:cs typeface="Arial" panose="020B0604020202020204" pitchFamily="34" charset="0"/>
              </a:rPr>
              <a:t>Director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Finance (s151)</a:t>
            </a:r>
          </a:p>
          <a:p>
            <a:pPr algn="ctr"/>
            <a:endParaRPr lang="en-US" sz="900" b="1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US" sz="900" b="1" i="1" dirty="0">
                <a:solidFill>
                  <a:schemeClr val="tx1"/>
                </a:solidFill>
                <a:cs typeface="Arial" panose="020B0604020202020204" pitchFamily="34" charset="0"/>
              </a:rPr>
              <a:t>Alan Mitchell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0008F53C-3C1B-45CE-4395-7145AE2F2B1B}"/>
              </a:ext>
            </a:extLst>
          </p:cNvPr>
          <p:cNvCxnSpPr>
            <a:cxnSpLocks/>
          </p:cNvCxnSpPr>
          <p:nvPr/>
        </p:nvCxnSpPr>
        <p:spPr>
          <a:xfrm rot="5400000">
            <a:off x="3694023" y="-779620"/>
            <a:ext cx="100524" cy="469868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41196063-C124-1A7E-7880-D674676FBBD3}"/>
              </a:ext>
            </a:extLst>
          </p:cNvPr>
          <p:cNvCxnSpPr>
            <a:cxnSpLocks/>
            <a:stCxn id="11" idx="2"/>
            <a:endCxn id="13" idx="0"/>
          </p:cNvCxnSpPr>
          <p:nvPr/>
        </p:nvCxnSpPr>
        <p:spPr>
          <a:xfrm rot="5400000">
            <a:off x="4976887" y="512477"/>
            <a:ext cx="109757" cy="212372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7030767C-4874-CC47-3DC8-B877505B4FC4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 rot="16200000" flipH="1">
            <a:off x="7250007" y="363077"/>
            <a:ext cx="93962" cy="240672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C5775EE-28B5-E66D-13C9-FD7FCE4F2099}"/>
              </a:ext>
            </a:extLst>
          </p:cNvPr>
          <p:cNvCxnSpPr>
            <a:cxnSpLocks/>
            <a:stCxn id="8" idx="2"/>
            <a:endCxn id="4" idx="0"/>
          </p:cNvCxnSpPr>
          <p:nvPr/>
        </p:nvCxnSpPr>
        <p:spPr>
          <a:xfrm>
            <a:off x="935609" y="2522757"/>
            <a:ext cx="2302" cy="241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A86218B2-8EF7-AB6F-4B62-9528715D8E80}"/>
              </a:ext>
            </a:extLst>
          </p:cNvPr>
          <p:cNvCxnSpPr>
            <a:cxnSpLocks/>
            <a:stCxn id="13" idx="2"/>
            <a:endCxn id="5" idx="0"/>
          </p:cNvCxnSpPr>
          <p:nvPr/>
        </p:nvCxnSpPr>
        <p:spPr>
          <a:xfrm rot="5400000">
            <a:off x="3848158" y="2634416"/>
            <a:ext cx="233406" cy="1008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27D617F2-3A92-E0ED-C5BC-45755E0DC1D0}"/>
              </a:ext>
            </a:extLst>
          </p:cNvPr>
          <p:cNvCxnSpPr>
            <a:cxnSpLocks/>
            <a:stCxn id="13" idx="2"/>
            <a:endCxn id="6" idx="0"/>
          </p:cNvCxnSpPr>
          <p:nvPr/>
        </p:nvCxnSpPr>
        <p:spPr>
          <a:xfrm rot="16200000" flipH="1">
            <a:off x="4489218" y="2003443"/>
            <a:ext cx="232571" cy="127119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C946CE23-BA78-0417-4EC3-EF5F4AB66C8C}"/>
              </a:ext>
            </a:extLst>
          </p:cNvPr>
          <p:cNvCxnSpPr>
            <a:cxnSpLocks/>
            <a:stCxn id="12" idx="2"/>
            <a:endCxn id="9" idx="0"/>
          </p:cNvCxnSpPr>
          <p:nvPr/>
        </p:nvCxnSpPr>
        <p:spPr>
          <a:xfrm rot="5400000">
            <a:off x="7430778" y="1681105"/>
            <a:ext cx="243716" cy="189543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or: Elbow 74">
            <a:extLst>
              <a:ext uri="{FF2B5EF4-FFF2-40B4-BE49-F238E27FC236}">
                <a16:creationId xmlns:a16="http://schemas.microsoft.com/office/drawing/2014/main" id="{7D6BEA50-57F0-26A6-8E62-CDE0A26CBC6D}"/>
              </a:ext>
            </a:extLst>
          </p:cNvPr>
          <p:cNvCxnSpPr>
            <a:cxnSpLocks/>
            <a:stCxn id="12" idx="2"/>
            <a:endCxn id="28" idx="0"/>
          </p:cNvCxnSpPr>
          <p:nvPr/>
        </p:nvCxnSpPr>
        <p:spPr>
          <a:xfrm rot="5400000">
            <a:off x="8061575" y="2305470"/>
            <a:ext cx="237285" cy="64026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23E52527-271B-4D46-F560-78E4525A71EA}"/>
              </a:ext>
            </a:extLst>
          </p:cNvPr>
          <p:cNvCxnSpPr>
            <a:cxnSpLocks/>
            <a:stCxn id="12" idx="2"/>
            <a:endCxn id="27" idx="0"/>
          </p:cNvCxnSpPr>
          <p:nvPr/>
        </p:nvCxnSpPr>
        <p:spPr>
          <a:xfrm rot="16200000" flipH="1">
            <a:off x="8712486" y="2294826"/>
            <a:ext cx="237285" cy="66155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B3747566-25AF-8B2C-81E2-196CF20EF282}"/>
              </a:ext>
            </a:extLst>
          </p:cNvPr>
          <p:cNvCxnSpPr>
            <a:cxnSpLocks/>
            <a:stCxn id="12" idx="2"/>
            <a:endCxn id="7" idx="0"/>
          </p:cNvCxnSpPr>
          <p:nvPr/>
        </p:nvCxnSpPr>
        <p:spPr>
          <a:xfrm rot="16200000" flipH="1">
            <a:off x="9375852" y="1631460"/>
            <a:ext cx="227708" cy="19787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08F6A59-300A-FA4A-A5CF-C48844635F04}"/>
              </a:ext>
            </a:extLst>
          </p:cNvPr>
          <p:cNvSpPr/>
          <p:nvPr/>
        </p:nvSpPr>
        <p:spPr>
          <a:xfrm>
            <a:off x="1656499" y="3610243"/>
            <a:ext cx="852832" cy="482809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Corporate Policy &amp; Governance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410C00-F786-5C42-3775-5CAF996EAE4A}"/>
              </a:ext>
            </a:extLst>
          </p:cNvPr>
          <p:cNvSpPr/>
          <p:nvPr/>
        </p:nvSpPr>
        <p:spPr>
          <a:xfrm>
            <a:off x="6584960" y="6328294"/>
            <a:ext cx="853200" cy="499360"/>
          </a:xfrm>
          <a:prstGeom prst="rect">
            <a:avLst/>
          </a:prstGeom>
          <a:solidFill>
            <a:srgbClr val="7030A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740" tIns="18370" rIns="36740" bIns="1837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Lifeline &amp; Resilience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2F3C7626-156E-37E0-EDEF-012F58E23226}"/>
              </a:ext>
            </a:extLst>
          </p:cNvPr>
          <p:cNvCxnSpPr>
            <a:stCxn id="13" idx="2"/>
            <a:endCxn id="35" idx="0"/>
          </p:cNvCxnSpPr>
          <p:nvPr/>
        </p:nvCxnSpPr>
        <p:spPr>
          <a:xfrm rot="5400000">
            <a:off x="2945531" y="2597441"/>
            <a:ext cx="1099059" cy="949690"/>
          </a:xfrm>
          <a:prstGeom prst="bentConnector3">
            <a:avLst>
              <a:gd name="adj1" fmla="val 1038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4CB2ABC8-453D-7665-CBB0-C7156EB2D049}"/>
              </a:ext>
            </a:extLst>
          </p:cNvPr>
          <p:cNvCxnSpPr>
            <a:stCxn id="13" idx="2"/>
            <a:endCxn id="14" idx="0"/>
          </p:cNvCxnSpPr>
          <p:nvPr/>
        </p:nvCxnSpPr>
        <p:spPr>
          <a:xfrm rot="5400000">
            <a:off x="2482667" y="2123005"/>
            <a:ext cx="1087486" cy="1886990"/>
          </a:xfrm>
          <a:prstGeom prst="bentConnector3">
            <a:avLst>
              <a:gd name="adj1" fmla="val 1096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92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F5A192A34BC649A0F164BBBDBB795F" ma:contentTypeVersion="23" ma:contentTypeDescription="Create a new document." ma:contentTypeScope="" ma:versionID="5ac517d0283684384cf367fcdcf5fc48">
  <xsd:schema xmlns:xsd="http://www.w3.org/2001/XMLSchema" xmlns:xs="http://www.w3.org/2001/XMLSchema" xmlns:p="http://schemas.microsoft.com/office/2006/metadata/properties" xmlns:ns2="fb175359-7011-456e-ac2e-5e2fcdd1524b" xmlns:ns3="dad8a1f1-c099-4510-badf-34ec2f91645f" targetNamespace="http://schemas.microsoft.com/office/2006/metadata/properties" ma:root="true" ma:fieldsID="6a2d5b237a6e17c5d4765fea49cc7f51" ns2:_="" ns3:_="">
    <xsd:import namespace="fb175359-7011-456e-ac2e-5e2fcdd1524b"/>
    <xsd:import namespace="dad8a1f1-c099-4510-badf-34ec2f91645f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75359-7011-456e-ac2e-5e2fcdd1524b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0376ea95-a9c8-4d11-9c16-52870ce25c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d8a1f1-c099-4510-badf-34ec2f91645f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77e80623-b669-480b-a93d-4f6e71cd34a8}" ma:internalName="TaxCatchAll" ma:showField="CatchAllData" ma:web="dad8a1f1-c099-4510-badf-34ec2f9164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fb175359-7011-456e-ac2e-5e2fcdd1524b" xsi:nil="true"/>
    <MigrationWizIdPermissionLevels xmlns="fb175359-7011-456e-ac2e-5e2fcdd1524b" xsi:nil="true"/>
    <MigrationWizIdDocumentLibraryPermissions xmlns="fb175359-7011-456e-ac2e-5e2fcdd1524b" xsi:nil="true"/>
    <lcf76f155ced4ddcb4097134ff3c332f xmlns="fb175359-7011-456e-ac2e-5e2fcdd1524b">
      <Terms xmlns="http://schemas.microsoft.com/office/infopath/2007/PartnerControls"/>
    </lcf76f155ced4ddcb4097134ff3c332f>
    <TaxCatchAll xmlns="dad8a1f1-c099-4510-badf-34ec2f91645f" xsi:nil="true"/>
    <MigrationWizIdPermissions xmlns="fb175359-7011-456e-ac2e-5e2fcdd1524b" xsi:nil="true"/>
    <MigrationWizIdSecurityGroups xmlns="fb175359-7011-456e-ac2e-5e2fcdd1524b" xsi:nil="true"/>
  </documentManagement>
</p:properties>
</file>

<file path=customXml/itemProps1.xml><?xml version="1.0" encoding="utf-8"?>
<ds:datastoreItem xmlns:ds="http://schemas.openxmlformats.org/officeDocument/2006/customXml" ds:itemID="{6189903D-DCF6-430F-8062-1162F42BA15F}"/>
</file>

<file path=customXml/itemProps2.xml><?xml version="1.0" encoding="utf-8"?>
<ds:datastoreItem xmlns:ds="http://schemas.openxmlformats.org/officeDocument/2006/customXml" ds:itemID="{0E20DA2C-EF6A-4270-B150-5C5412161E5D}"/>
</file>

<file path=customXml/itemProps3.xml><?xml version="1.0" encoding="utf-8"?>
<ds:datastoreItem xmlns:ds="http://schemas.openxmlformats.org/officeDocument/2006/customXml" ds:itemID="{88AB1206-3BC6-4C95-B315-7E61BC8405F6}"/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309</Words>
  <Application>Microsoft Office PowerPoint</Application>
  <PresentationFormat>Widescreen</PresentationFormat>
  <Paragraphs>132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Smith, Andrina</dc:creator>
  <cp:lastModifiedBy>Andrina Smith</cp:lastModifiedBy>
  <cp:revision>4</cp:revision>
  <dcterms:created xsi:type="dcterms:W3CDTF">2024-10-04T14:42:52Z</dcterms:created>
  <dcterms:modified xsi:type="dcterms:W3CDTF">2025-04-24T15:26:32Z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0x01010022F5A192A34BC649A0F164BBBDBB795F</vt:lpwstr>
  </property>
</Properties>
</file>