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3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AEB"/>
    <a:srgbClr val="C1CCF6"/>
    <a:srgbClr val="8E9DEF"/>
    <a:srgbClr val="C6E9F4"/>
    <a:srgbClr val="CCECFF"/>
    <a:srgbClr val="E9FCFD"/>
    <a:srgbClr val="B2DE82"/>
    <a:srgbClr val="A9DA74"/>
    <a:srgbClr val="C8DB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9" autoAdjust="0"/>
    <p:restoredTop sz="96113" autoAdjust="0"/>
  </p:normalViewPr>
  <p:slideViewPr>
    <p:cSldViewPr snapToGrid="0">
      <p:cViewPr varScale="1">
        <p:scale>
          <a:sx n="75" d="100"/>
          <a:sy n="75" d="100"/>
        </p:scale>
        <p:origin x="592" y="64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9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9/8/2023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9/8/2023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9/8/2023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C12CAFB-EB6F-4237-A8EF-4BED7D1D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69716" y="6341951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BC24AD9F-130E-4ECB-9C70-2B3233EBF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72872" y="6554737"/>
            <a:ext cx="114414" cy="85961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DE33210-7B1D-448F-A4C2-27705CA17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1374" y="-53615"/>
            <a:ext cx="12192000" cy="930663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6AC44E0F-734E-4A10-83F0-AC00A8F9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333" y="89698"/>
            <a:ext cx="3329351" cy="728652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055A8B34-F163-47E9-A659-4854FEDA9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188555"/>
            <a:ext cx="12192000" cy="656715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ounded Rectangle 13">
            <a:extLst>
              <a:ext uri="{FF2B5EF4-FFF2-40B4-BE49-F238E27FC236}">
                <a16:creationId xmlns:a16="http://schemas.microsoft.com/office/drawing/2014/main" id="{644DEB18-C28B-446D-B37B-FC6FF3CF3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420092">
            <a:off x="10796855" y="5893867"/>
            <a:ext cx="833717" cy="820271"/>
          </a:xfrm>
          <a:prstGeom prst="roundRect">
            <a:avLst/>
          </a:prstGeom>
          <a:solidFill>
            <a:srgbClr val="003399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50C3346-3D94-4023-A8C5-F23880FDE02F}"/>
              </a:ext>
            </a:extLst>
          </p:cNvPr>
          <p:cNvSpPr/>
          <p:nvPr/>
        </p:nvSpPr>
        <p:spPr>
          <a:xfrm>
            <a:off x="288420" y="6336000"/>
            <a:ext cx="1993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Lives Over Services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7D2BF40-8C58-41FB-916D-88C05E00F09C}"/>
              </a:ext>
            </a:extLst>
          </p:cNvPr>
          <p:cNvSpPr/>
          <p:nvPr/>
        </p:nvSpPr>
        <p:spPr>
          <a:xfrm>
            <a:off x="3784829" y="6336000"/>
            <a:ext cx="1449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Collaborative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0E6F0FE-E99F-4FB1-B153-8DAC705342DF}"/>
              </a:ext>
            </a:extLst>
          </p:cNvPr>
          <p:cNvSpPr/>
          <p:nvPr/>
        </p:nvSpPr>
        <p:spPr>
          <a:xfrm>
            <a:off x="6737114" y="6336000"/>
            <a:ext cx="2390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Creative &amp; Aspirational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02C0BB0-24BB-4952-B281-8EE06E1F8FFF}"/>
              </a:ext>
            </a:extLst>
          </p:cNvPr>
          <p:cNvSpPr/>
          <p:nvPr/>
        </p:nvSpPr>
        <p:spPr>
          <a:xfrm>
            <a:off x="10287710" y="6336000"/>
            <a:ext cx="1370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Accountable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7068F-833B-4CAE-BC0B-5E57563B0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316" y="216209"/>
            <a:ext cx="8855283" cy="544301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Finance and Resources Directorate – 21 June 2023</a:t>
            </a:r>
          </a:p>
          <a:p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 chart to 3</a:t>
            </a:r>
            <a:r>
              <a:rPr lang="en-US" sz="480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tier. 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38CFA2B-523B-4EB5-96ED-E56E8D7E3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90791" y="994082"/>
            <a:ext cx="2655281" cy="1018904"/>
            <a:chOff x="0" y="2296704"/>
            <a:chExt cx="1661889" cy="830946"/>
          </a:xfrm>
          <a:scene3d>
            <a:camera prst="orthographicFront"/>
            <a:lightRig rig="flat" dir="t"/>
          </a:scene3d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10FED3D9-E04E-40D9-9E45-C8E0579BB383}"/>
                </a:ext>
              </a:extLst>
            </p:cNvPr>
            <p:cNvSpPr/>
            <p:nvPr/>
          </p:nvSpPr>
          <p:spPr>
            <a:xfrm>
              <a:off x="0" y="2296706"/>
              <a:ext cx="1661889" cy="830944"/>
            </a:xfrm>
            <a:prstGeom prst="rect">
              <a:avLst/>
            </a:prstGeom>
            <a:gradFill flip="none" rotWithShape="1">
              <a:gsLst>
                <a:gs pos="0">
                  <a:srgbClr val="1F497D">
                    <a:lumMod val="20000"/>
                    <a:lumOff val="80000"/>
                  </a:srgbClr>
                </a:gs>
                <a:gs pos="76000">
                  <a:srgbClr val="9BBB59">
                    <a:lumMod val="40000"/>
                    <a:lumOff val="60000"/>
                  </a:srgbClr>
                </a:gs>
              </a:gsLst>
              <a:lin ang="16200000" scaled="0"/>
              <a:tileRect/>
            </a:gradFill>
            <a:ln w="12700" cap="flat" cmpd="sng" algn="ctr">
              <a:solidFill>
                <a:schemeClr val="tx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EB2B49EE-CC03-4965-8A50-3E68A91FC6C6}"/>
                </a:ext>
              </a:extLst>
            </p:cNvPr>
            <p:cNvSpPr txBox="1"/>
            <p:nvPr/>
          </p:nvSpPr>
          <p:spPr>
            <a:xfrm>
              <a:off x="0" y="2296704"/>
              <a:ext cx="1661889" cy="830944"/>
            </a:xfrm>
            <a:prstGeom prst="rect">
              <a:avLst/>
            </a:prstGeom>
            <a:solidFill>
              <a:srgbClr val="C1CCF6"/>
            </a:solidFill>
            <a:ln w="12700">
              <a:solidFill>
                <a:schemeClr val="tx1"/>
              </a:solidFill>
            </a:ln>
            <a:effectLst/>
            <a:sp3d/>
          </p:spPr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1" dirty="0">
                  <a:solidFill>
                    <a:sysClr val="windowText" lastClr="000000"/>
                  </a:solidFill>
                  <a:latin typeface="Calibri"/>
                </a:rPr>
                <a:t>Executive Director of Finance and Resources</a:t>
              </a:r>
            </a:p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1" dirty="0">
                  <a:solidFill>
                    <a:sysClr val="windowText" lastClr="000000"/>
                  </a:solidFill>
                  <a:latin typeface="Calibri"/>
                </a:rPr>
                <a:t>(Section 151 Officer)</a:t>
              </a:r>
            </a:p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sysClr val="windowText" lastClr="000000"/>
                  </a:solidFill>
                  <a:latin typeface="Calibri"/>
                </a:rPr>
                <a:t>Michael Hudson</a:t>
              </a:r>
              <a:endPara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457BCEB5-BB82-44D2-A263-668E13CB8948}"/>
              </a:ext>
            </a:extLst>
          </p:cNvPr>
          <p:cNvSpPr txBox="1"/>
          <p:nvPr/>
        </p:nvSpPr>
        <p:spPr>
          <a:xfrm>
            <a:off x="2877987" y="4981473"/>
            <a:ext cx="1656000" cy="4231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Insurance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Mark Greenall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57EE16A-0A9F-42DB-B333-E2DEB82FE474}"/>
              </a:ext>
            </a:extLst>
          </p:cNvPr>
          <p:cNvSpPr txBox="1"/>
          <p:nvPr/>
        </p:nvSpPr>
        <p:spPr>
          <a:xfrm>
            <a:off x="511098" y="3403372"/>
            <a:ext cx="1769770" cy="423193"/>
          </a:xfrm>
          <a:prstGeom prst="rect">
            <a:avLst/>
          </a:prstGeom>
          <a:solidFill>
            <a:srgbClr val="C1CCF6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Finance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Stephen Howarth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D739CD1-1ACA-4341-BF8B-42E48E30B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51135" y="2272146"/>
            <a:ext cx="2232000" cy="827180"/>
            <a:chOff x="0" y="2296364"/>
            <a:chExt cx="1665644" cy="831286"/>
          </a:xfrm>
          <a:solidFill>
            <a:srgbClr val="C1CCF6"/>
          </a:solidFill>
          <a:scene3d>
            <a:camera prst="orthographicFront"/>
            <a:lightRig rig="flat" dir="t"/>
          </a:scene3d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742783A6-3EF4-478B-8C62-E8E45D25F9E0}"/>
                </a:ext>
              </a:extLst>
            </p:cNvPr>
            <p:cNvSpPr/>
            <p:nvPr/>
          </p:nvSpPr>
          <p:spPr>
            <a:xfrm>
              <a:off x="0" y="2296706"/>
              <a:ext cx="1661889" cy="830944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4F9D663-A4E9-4B1F-8465-1D5785A67538}"/>
                </a:ext>
              </a:extLst>
            </p:cNvPr>
            <p:cNvSpPr txBox="1"/>
            <p:nvPr/>
          </p:nvSpPr>
          <p:spPr>
            <a:xfrm>
              <a:off x="3755" y="2296364"/>
              <a:ext cx="1661889" cy="83094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  <a:sp3d/>
          </p:spPr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1" dirty="0">
                  <a:solidFill>
                    <a:sysClr val="windowText" lastClr="000000"/>
                  </a:solidFill>
                  <a:latin typeface="Calibri"/>
                </a:rPr>
                <a:t>Service </a:t>
              </a: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Director:                                   </a:t>
              </a:r>
              <a:r>
                <a:rPr lang="en-GB" sz="1000" b="1" dirty="0">
                  <a:solidFill>
                    <a:sysClr val="windowText" lastClr="000000"/>
                  </a:solidFill>
                  <a:latin typeface="Calibri"/>
                </a:rPr>
                <a:t>Finance and Procurement                (</a:t>
              </a: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Deputy Section 151 Officer)</a:t>
              </a:r>
            </a:p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latin typeface="Calibri"/>
                </a:rPr>
                <a:t>Tom Kelly</a:t>
              </a:r>
              <a:endParaRPr kumimoji="0" lang="en-GB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18389DF-883E-4DF6-8B9A-82CBE4F7D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07144" y="2263024"/>
            <a:ext cx="2232000" cy="826842"/>
            <a:chOff x="0" y="2296704"/>
            <a:chExt cx="1661889" cy="830946"/>
          </a:xfrm>
          <a:gradFill>
            <a:gsLst>
              <a:gs pos="0">
                <a:srgbClr val="C1CCF6"/>
              </a:gs>
              <a:gs pos="100000">
                <a:srgbClr val="B2DE82"/>
              </a:gs>
            </a:gsLst>
            <a:lin ang="5400000" scaled="0"/>
          </a:gradFill>
          <a:scene3d>
            <a:camera prst="orthographicFront"/>
            <a:lightRig rig="flat" dir="t"/>
          </a:scene3d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A8C90041-0CC7-4C52-9C51-662FAC61EFCD}"/>
                </a:ext>
              </a:extLst>
            </p:cNvPr>
            <p:cNvSpPr/>
            <p:nvPr/>
          </p:nvSpPr>
          <p:spPr>
            <a:xfrm>
              <a:off x="0" y="2296706"/>
              <a:ext cx="1661889" cy="830944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361DF5A-E3DC-4B6E-AF55-7B68D6C56948}"/>
                </a:ext>
              </a:extLst>
            </p:cNvPr>
            <p:cNvSpPr txBox="1"/>
            <p:nvPr/>
          </p:nvSpPr>
          <p:spPr>
            <a:xfrm>
              <a:off x="0" y="2296705"/>
              <a:ext cx="1661889" cy="83094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  <a:sp3d/>
          </p:spPr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Service Director:                                             Customer and Digital Services</a:t>
              </a:r>
              <a:endParaRPr lang="en-GB" sz="1000" b="1" dirty="0">
                <a:solidFill>
                  <a:sysClr val="windowText" lastClr="000000"/>
                </a:solidFill>
                <a:latin typeface="Calibri"/>
              </a:endParaRPr>
            </a:p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sysClr val="windowText" lastClr="000000"/>
                  </a:solidFill>
                  <a:latin typeface="Calibri"/>
                </a:rPr>
                <a:t>Vacant</a:t>
              </a:r>
              <a:endPara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DA74659-063F-4FB2-B515-AB159371FAFA}"/>
              </a:ext>
            </a:extLst>
          </p:cNvPr>
          <p:cNvSpPr txBox="1"/>
          <p:nvPr/>
        </p:nvSpPr>
        <p:spPr>
          <a:xfrm>
            <a:off x="136316" y="5484128"/>
            <a:ext cx="1656000" cy="57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</a:rPr>
              <a:t>Key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3755025-8B52-4D19-96EE-E2012EE38A76}"/>
              </a:ext>
            </a:extLst>
          </p:cNvPr>
          <p:cNvSpPr/>
          <p:nvPr/>
        </p:nvSpPr>
        <p:spPr>
          <a:xfrm>
            <a:off x="160730" y="5757921"/>
            <a:ext cx="617987" cy="327444"/>
          </a:xfrm>
          <a:prstGeom prst="rect">
            <a:avLst/>
          </a:prstGeom>
          <a:solidFill>
            <a:srgbClr val="C1CCF6"/>
          </a:soli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txBody>
          <a:bodyPr anchor="ctr"/>
          <a:lstStyle/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CCC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69A6260-6673-4613-A3A6-3C53EFC4B7CE}"/>
              </a:ext>
            </a:extLst>
          </p:cNvPr>
          <p:cNvSpPr/>
          <p:nvPr/>
        </p:nvSpPr>
        <p:spPr>
          <a:xfrm>
            <a:off x="875700" y="5757921"/>
            <a:ext cx="678334" cy="327444"/>
          </a:xfrm>
          <a:prstGeom prst="rect">
            <a:avLst/>
          </a:prstGeom>
          <a:gradFill flip="none" rotWithShape="1">
            <a:gsLst>
              <a:gs pos="0">
                <a:srgbClr val="C1CCF6"/>
              </a:gs>
              <a:gs pos="100000">
                <a:srgbClr val="B2DE82"/>
              </a:gs>
            </a:gsLst>
            <a:lin ang="5400000" scaled="0"/>
            <a:tileRect/>
          </a:gra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txBody>
          <a:bodyPr anchor="ctr"/>
          <a:lstStyle/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CCC/PCC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3FC3FD1-3721-4507-A594-F2D41974C79C}"/>
              </a:ext>
            </a:extLst>
          </p:cNvPr>
          <p:cNvSpPr txBox="1"/>
          <p:nvPr/>
        </p:nvSpPr>
        <p:spPr>
          <a:xfrm>
            <a:off x="9951612" y="3222461"/>
            <a:ext cx="1656000" cy="754053"/>
          </a:xfrm>
          <a:prstGeom prst="rect">
            <a:avLst/>
          </a:prstGeom>
          <a:solidFill>
            <a:srgbClr val="C1CCF6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Facilities Management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Chris Finch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278F08B-9BCF-43E6-8A7E-A5C1DB15C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71710" y="2259707"/>
            <a:ext cx="2232000" cy="826842"/>
            <a:chOff x="0" y="2296704"/>
            <a:chExt cx="1661889" cy="830946"/>
          </a:xfrm>
          <a:solidFill>
            <a:srgbClr val="C1CCF6"/>
          </a:solidFill>
          <a:scene3d>
            <a:camera prst="orthographicFront"/>
            <a:lightRig rig="flat" dir="t"/>
          </a:scene3d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3947533-4126-482D-8718-E5F2A57A397C}"/>
                </a:ext>
              </a:extLst>
            </p:cNvPr>
            <p:cNvSpPr/>
            <p:nvPr/>
          </p:nvSpPr>
          <p:spPr>
            <a:xfrm>
              <a:off x="0" y="2296706"/>
              <a:ext cx="1661889" cy="830944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E8BC348F-F463-43E2-A1E9-B9E55CD831AA}"/>
                </a:ext>
              </a:extLst>
            </p:cNvPr>
            <p:cNvSpPr txBox="1"/>
            <p:nvPr/>
          </p:nvSpPr>
          <p:spPr>
            <a:xfrm>
              <a:off x="0" y="2296705"/>
              <a:ext cx="1661889" cy="83094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  <a:sp3d/>
          </p:spPr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1" dirty="0">
                  <a:solidFill>
                    <a:sysClr val="windowText" lastClr="000000"/>
                  </a:solidFill>
                  <a:latin typeface="Calibri"/>
                </a:rPr>
                <a:t>Service</a:t>
              </a: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Director: Property </a:t>
              </a:r>
              <a:endParaRPr lang="en-GB" sz="1000" b="1" dirty="0">
                <a:solidFill>
                  <a:sysClr val="windowText" lastClr="000000"/>
                </a:solidFill>
                <a:latin typeface="Calibri"/>
              </a:endParaRPr>
            </a:p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Chris Ramsbottom</a:t>
              </a:r>
            </a:p>
            <a:p>
              <a:pPr marL="0" marR="0" lvl="0" indent="0" algn="ctr" defTabSz="355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BA9FBB83-3438-46F0-A10A-EB9F60C8065B}"/>
              </a:ext>
            </a:extLst>
          </p:cNvPr>
          <p:cNvSpPr txBox="1"/>
          <p:nvPr/>
        </p:nvSpPr>
        <p:spPr>
          <a:xfrm>
            <a:off x="9910800" y="4084224"/>
            <a:ext cx="1696811" cy="615553"/>
          </a:xfrm>
          <a:prstGeom prst="rect">
            <a:avLst/>
          </a:prstGeom>
          <a:solidFill>
            <a:srgbClr val="C1CCF6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Group Assets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John MacMillian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946F68E-B9FB-4034-B379-CED6B013630C}"/>
              </a:ext>
            </a:extLst>
          </p:cNvPr>
          <p:cNvSpPr txBox="1"/>
          <p:nvPr/>
        </p:nvSpPr>
        <p:spPr>
          <a:xfrm>
            <a:off x="9910800" y="4939154"/>
            <a:ext cx="1696809" cy="561692"/>
          </a:xfrm>
          <a:prstGeom prst="rect">
            <a:avLst/>
          </a:prstGeom>
          <a:solidFill>
            <a:srgbClr val="C1CCF6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Property Compliance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Phil Hill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FED8BD-AABF-42F0-80BA-A3A60A661004}"/>
              </a:ext>
            </a:extLst>
          </p:cNvPr>
          <p:cNvSpPr txBox="1"/>
          <p:nvPr/>
        </p:nvSpPr>
        <p:spPr>
          <a:xfrm>
            <a:off x="505474" y="4187560"/>
            <a:ext cx="1776825" cy="5616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Finance       Operations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Alison Balcombe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AEF8459-8CEC-4B44-99F5-DF4D1FE6058A}"/>
              </a:ext>
            </a:extLst>
          </p:cNvPr>
          <p:cNvSpPr txBox="1"/>
          <p:nvPr/>
        </p:nvSpPr>
        <p:spPr>
          <a:xfrm>
            <a:off x="7227858" y="3370404"/>
            <a:ext cx="1656000" cy="423193"/>
          </a:xfrm>
          <a:prstGeom prst="rect">
            <a:avLst/>
          </a:prstGeom>
          <a:solidFill>
            <a:srgbClr val="C1CCF6"/>
          </a:solidFill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Customer Services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Jo Green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3168182-8600-43F7-A131-446DF347E95A}"/>
              </a:ext>
            </a:extLst>
          </p:cNvPr>
          <p:cNvSpPr txBox="1"/>
          <p:nvPr/>
        </p:nvSpPr>
        <p:spPr>
          <a:xfrm>
            <a:off x="4995858" y="3301154"/>
            <a:ext cx="1656000" cy="561692"/>
          </a:xfrm>
          <a:prstGeom prst="rect">
            <a:avLst/>
          </a:prstGeom>
          <a:gradFill>
            <a:gsLst>
              <a:gs pos="0">
                <a:srgbClr val="C1CCF6"/>
              </a:gs>
              <a:gs pos="100000">
                <a:srgbClr val="B2DE82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Business and Digital Systems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Chris Stromberg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FF62B9-67EA-4416-880A-4EF52CD27EC9}"/>
              </a:ext>
            </a:extLst>
          </p:cNvPr>
          <p:cNvSpPr txBox="1"/>
          <p:nvPr/>
        </p:nvSpPr>
        <p:spPr>
          <a:xfrm>
            <a:off x="4990432" y="4111154"/>
            <a:ext cx="1656000" cy="561692"/>
          </a:xfrm>
          <a:prstGeom prst="rect">
            <a:avLst/>
          </a:prstGeom>
          <a:gradFill>
            <a:gsLst>
              <a:gs pos="0">
                <a:srgbClr val="C1CCF6"/>
              </a:gs>
              <a:gs pos="100000">
                <a:srgbClr val="A9DA74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IT Strategy Projects and Programmes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Katherine Hlalat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B289422-F4D1-4523-8A1D-651B9B65E902}"/>
              </a:ext>
            </a:extLst>
          </p:cNvPr>
          <p:cNvSpPr txBox="1"/>
          <p:nvPr/>
        </p:nvSpPr>
        <p:spPr>
          <a:xfrm>
            <a:off x="7227858" y="4111154"/>
            <a:ext cx="1656000" cy="561692"/>
          </a:xfrm>
          <a:prstGeom prst="rect">
            <a:avLst/>
          </a:prstGeom>
          <a:gradFill>
            <a:gsLst>
              <a:gs pos="0">
                <a:srgbClr val="C1CCF6"/>
              </a:gs>
              <a:gs pos="100000">
                <a:srgbClr val="B2DE82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IT Operational Services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Julian Patmore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D341BA7-55C7-4405-B25D-9FD8DD4955B7}"/>
              </a:ext>
            </a:extLst>
          </p:cNvPr>
          <p:cNvSpPr/>
          <p:nvPr/>
        </p:nvSpPr>
        <p:spPr>
          <a:xfrm>
            <a:off x="1650681" y="5757921"/>
            <a:ext cx="678334" cy="327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txBody>
          <a:bodyPr anchor="ctr"/>
          <a:lstStyle/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Lead Authority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F3E735C-B5A9-478F-95F3-D225B49E27FE}"/>
              </a:ext>
            </a:extLst>
          </p:cNvPr>
          <p:cNvSpPr txBox="1"/>
          <p:nvPr/>
        </p:nvSpPr>
        <p:spPr>
          <a:xfrm>
            <a:off x="4990432" y="4939154"/>
            <a:ext cx="1656000" cy="561692"/>
          </a:xfrm>
          <a:prstGeom prst="rect">
            <a:avLst/>
          </a:prstGeom>
          <a:gradFill>
            <a:gsLst>
              <a:gs pos="0">
                <a:srgbClr val="C1CCF6"/>
              </a:gs>
              <a:gs pos="100000">
                <a:srgbClr val="B2DE82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Finance and Contract Manager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Kevin Hall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C0743B-9402-429A-BA3D-E7E564A21FD4}"/>
              </a:ext>
            </a:extLst>
          </p:cNvPr>
          <p:cNvSpPr txBox="1"/>
          <p:nvPr/>
        </p:nvSpPr>
        <p:spPr>
          <a:xfrm>
            <a:off x="7227858" y="4939154"/>
            <a:ext cx="1656000" cy="561692"/>
          </a:xfrm>
          <a:prstGeom prst="rect">
            <a:avLst/>
          </a:prstGeom>
          <a:gradFill>
            <a:gsLst>
              <a:gs pos="0">
                <a:srgbClr val="C1CCF6"/>
              </a:gs>
              <a:gs pos="100000">
                <a:srgbClr val="B2DE82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Performance and Engagement Manager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Nicola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824D09-7943-429F-9492-0EB277196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08" idx="3"/>
            <a:endCxn id="101" idx="1"/>
          </p:cNvCxnSpPr>
          <p:nvPr/>
        </p:nvCxnSpPr>
        <p:spPr>
          <a:xfrm>
            <a:off x="6651858" y="3582000"/>
            <a:ext cx="576000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4190850-D07C-43AE-90B7-A080317BE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651858" y="4392000"/>
            <a:ext cx="576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B3F29FC9-F5EF-4BA8-9F3D-3DAB1A572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646432" y="5227009"/>
            <a:ext cx="576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6540584E-3E48-42EB-985A-F958EB5FE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280868" y="4468406"/>
            <a:ext cx="576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FB1C0800-E483-4953-BF23-D0532BCE4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2" idx="2"/>
            <a:endCxn id="65" idx="0"/>
          </p:cNvCxnSpPr>
          <p:nvPr/>
        </p:nvCxnSpPr>
        <p:spPr>
          <a:xfrm rot="5400000">
            <a:off x="4061776" y="515830"/>
            <a:ext cx="259500" cy="3253813"/>
          </a:xfrm>
          <a:prstGeom prst="bentConnector3">
            <a:avLst>
              <a:gd name="adj1" fmla="val 4772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E82ABF3F-B580-4DA9-8CAC-35B760F96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2" idx="2"/>
            <a:endCxn id="100" idx="0"/>
          </p:cNvCxnSpPr>
          <p:nvPr/>
        </p:nvCxnSpPr>
        <p:spPr>
          <a:xfrm rot="16200000" flipH="1">
            <a:off x="6245769" y="1585649"/>
            <a:ext cx="250039" cy="1104712"/>
          </a:xfrm>
          <a:prstGeom prst="bentConnector3">
            <a:avLst>
              <a:gd name="adj1" fmla="val 49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or: Elbow 120">
            <a:extLst>
              <a:ext uri="{FF2B5EF4-FFF2-40B4-BE49-F238E27FC236}">
                <a16:creationId xmlns:a16="http://schemas.microsoft.com/office/drawing/2014/main" id="{A1DE5ACE-1BB8-407F-B354-E80555DC3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2" idx="2"/>
            <a:endCxn id="77" idx="0"/>
          </p:cNvCxnSpPr>
          <p:nvPr/>
        </p:nvCxnSpPr>
        <p:spPr>
          <a:xfrm rot="16200000" flipH="1">
            <a:off x="7929710" y="-98292"/>
            <a:ext cx="246723" cy="4469278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or: Elbow 122">
            <a:extLst>
              <a:ext uri="{FF2B5EF4-FFF2-40B4-BE49-F238E27FC236}">
                <a16:creationId xmlns:a16="http://schemas.microsoft.com/office/drawing/2014/main" id="{89686033-159B-45F3-B40E-19AB73821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83" idx="1"/>
          </p:cNvCxnSpPr>
          <p:nvPr/>
        </p:nvCxnSpPr>
        <p:spPr>
          <a:xfrm rot="16200000" flipH="1">
            <a:off x="9001659" y="3482860"/>
            <a:ext cx="1285556" cy="532726"/>
          </a:xfrm>
          <a:prstGeom prst="bentConnector2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59C5700A-EF23-4DB2-BB0A-3722C1810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92" idx="1"/>
          </p:cNvCxnSpPr>
          <p:nvPr/>
        </p:nvCxnSpPr>
        <p:spPr>
          <a:xfrm rot="16200000" flipH="1">
            <a:off x="8583932" y="3893131"/>
            <a:ext cx="2121013" cy="532724"/>
          </a:xfrm>
          <a:prstGeom prst="bentConnector2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F8E3964C-640B-40BC-9976-B2CE2EE07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564619" y="3106445"/>
            <a:ext cx="0" cy="20801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D215F94-7CF4-4067-9694-4D114035F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00" idx="2"/>
          </p:cNvCxnSpPr>
          <p:nvPr/>
        </p:nvCxnSpPr>
        <p:spPr>
          <a:xfrm flipV="1">
            <a:off x="6923144" y="3089865"/>
            <a:ext cx="0" cy="21404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D5B193B-3795-1232-B418-576339D6318A}"/>
              </a:ext>
            </a:extLst>
          </p:cNvPr>
          <p:cNvSpPr txBox="1"/>
          <p:nvPr/>
        </p:nvSpPr>
        <p:spPr>
          <a:xfrm>
            <a:off x="2868678" y="4187560"/>
            <a:ext cx="1656000" cy="561692"/>
          </a:xfrm>
          <a:prstGeom prst="rect">
            <a:avLst/>
          </a:prstGeom>
          <a:solidFill>
            <a:srgbClr val="C1CCF6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Diligence              and Best Value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Neil Hunter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45383D-A360-AD00-4908-9E6D333E4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80678" y="5179513"/>
            <a:ext cx="297309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96F0C2-5F23-39DA-6B66-E716A8FA5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292678" y="3578571"/>
            <a:ext cx="576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450AC06-E153-257E-089E-894762EB4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378075" y="3607176"/>
            <a:ext cx="576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97FA9C7-86D0-DB74-8A8F-F6D1364367AE}"/>
              </a:ext>
            </a:extLst>
          </p:cNvPr>
          <p:cNvSpPr txBox="1"/>
          <p:nvPr/>
        </p:nvSpPr>
        <p:spPr>
          <a:xfrm>
            <a:off x="2872944" y="3370590"/>
            <a:ext cx="1628698" cy="561692"/>
          </a:xfrm>
          <a:prstGeom prst="rect">
            <a:avLst/>
          </a:prstGeom>
          <a:solidFill>
            <a:srgbClr val="C1CCF6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Head of Procurement            and Commercial 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ysClr val="windowText" lastClr="000000"/>
                </a:solidFill>
                <a:latin typeface="Calibri"/>
              </a:rPr>
              <a:t>Clare Ellis</a:t>
            </a:r>
          </a:p>
        </p:txBody>
      </p:sp>
    </p:spTree>
    <p:extLst>
      <p:ext uri="{BB962C8B-B14F-4D97-AF65-F5344CB8AC3E}">
        <p14:creationId xmlns:p14="http://schemas.microsoft.com/office/powerpoint/2010/main" val="169917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283905_win32_fixed.potx" id="{263EE4D6-5775-4173-A5AC-FF62AB42E4D1}" vid="{3681A339-A89C-43E2-8FF0-66FCC7B8B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ad8a1f1-c099-4510-badf-34ec2f91645f">
      <UserInfo>
        <DisplayName>Clare Jenner</DisplayName>
        <AccountId>584</AccountId>
        <AccountType/>
      </UserInfo>
      <UserInfo>
        <DisplayName>Dawn Tapper</DisplayName>
        <AccountId>1974</AccountId>
        <AccountType/>
      </UserInfo>
    </SharedWithUsers>
    <MigrationWizId xmlns="fb175359-7011-456e-ac2e-5e2fcdd1524b" xsi:nil="true"/>
    <MigrationWizIdPermissionLevels xmlns="fb175359-7011-456e-ac2e-5e2fcdd1524b" xsi:nil="true"/>
    <MigrationWizIdDocumentLibraryPermissions xmlns="fb175359-7011-456e-ac2e-5e2fcdd1524b" xsi:nil="true"/>
    <lcf76f155ced4ddcb4097134ff3c332f xmlns="fb175359-7011-456e-ac2e-5e2fcdd1524b">
      <Terms xmlns="http://schemas.microsoft.com/office/infopath/2007/PartnerControls"/>
    </lcf76f155ced4ddcb4097134ff3c332f>
    <TaxCatchAll xmlns="dad8a1f1-c099-4510-badf-34ec2f91645f" xsi:nil="true"/>
    <MigrationWizIdPermissions xmlns="fb175359-7011-456e-ac2e-5e2fcdd1524b" xsi:nil="true"/>
    <MigrationWizIdSecurityGroups xmlns="fb175359-7011-456e-ac2e-5e2fcdd1524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5A192A34BC649A0F164BBBDBB795F" ma:contentTypeVersion="23" ma:contentTypeDescription="Create a new document." ma:contentTypeScope="" ma:versionID="5ac517d0283684384cf367fcdcf5fc48">
  <xsd:schema xmlns:xsd="http://www.w3.org/2001/XMLSchema" xmlns:xs="http://www.w3.org/2001/XMLSchema" xmlns:p="http://schemas.microsoft.com/office/2006/metadata/properties" xmlns:ns2="fb175359-7011-456e-ac2e-5e2fcdd1524b" xmlns:ns3="dad8a1f1-c099-4510-badf-34ec2f91645f" targetNamespace="http://schemas.microsoft.com/office/2006/metadata/properties" ma:root="true" ma:fieldsID="6a2d5b237a6e17c5d4765fea49cc7f51" ns2:_="" ns3:_="">
    <xsd:import namespace="fb175359-7011-456e-ac2e-5e2fcdd1524b"/>
    <xsd:import namespace="dad8a1f1-c099-4510-badf-34ec2f91645f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75359-7011-456e-ac2e-5e2fcdd1524b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0376ea95-a9c8-4d11-9c16-52870ce25c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8a1f1-c099-4510-badf-34ec2f91645f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77e80623-b669-480b-a93d-4f6e71cd34a8}" ma:internalName="TaxCatchAll" ma:showField="CatchAllData" ma:web="dad8a1f1-c099-4510-badf-34ec2f9164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E595C0-DE8D-415E-93CA-02CFEC7C824C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1180b782-6ed4-4d92-b21d-756611a0d33e"/>
    <ds:schemaRef ds:uri="http://schemas.openxmlformats.org/package/2006/metadata/core-properties"/>
    <ds:schemaRef ds:uri="110532c8-bba6-4af2-8c00-a1cb8d27f227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E06AC2E-9076-4B5A-A3C6-11A81C1DC132}"/>
</file>

<file path=customXml/itemProps3.xml><?xml version="1.0" encoding="utf-8"?>
<ds:datastoreItem xmlns:ds="http://schemas.openxmlformats.org/officeDocument/2006/customXml" ds:itemID="{00288A34-B096-491B-AAF0-97135908626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2348</TotalTime>
  <Words>161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Lynsey Fulcher</dc:creator>
  <cp:lastModifiedBy>Rob Reynolds</cp:lastModifiedBy>
  <cp:revision>124</cp:revision>
  <dcterms:created xsi:type="dcterms:W3CDTF">2022-01-10T09:58:02Z</dcterms:created>
  <dcterms:modified xsi:type="dcterms:W3CDTF">2023-09-08T13:32:49Z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0x010100B776F7DB58175E48A07B8F21D2DCEB80</vt:lpwstr>
  </property>
  <property fmtid="{D5CDD505-2E9C-101B-9397-08002B2CF9AE}" pid="3" name="Order">
    <vt:r8>77600</vt:r8>
  </property>
  <property fmtid="{D5CDD505-2E9C-101B-9397-08002B2CF9AE}" pid="4" name="MediaServiceImageTags">
    <vt:lpwstr/>
  </property>
</Properties>
</file>